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57" r:id="rId10"/>
    <p:sldId id="259" r:id="rId11"/>
    <p:sldId id="266" r:id="rId12"/>
    <p:sldId id="269" r:id="rId13"/>
    <p:sldId id="274" r:id="rId14"/>
    <p:sldId id="275" r:id="rId15"/>
    <p:sldId id="271" r:id="rId16"/>
    <p:sldId id="272" r:id="rId17"/>
    <p:sldId id="277" r:id="rId18"/>
    <p:sldId id="273" r:id="rId19"/>
    <p:sldId id="276" r:id="rId20"/>
    <p:sldId id="267" r:id="rId21"/>
    <p:sldId id="27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2" r:id="rId33"/>
    <p:sldId id="301" r:id="rId34"/>
    <p:sldId id="293" r:id="rId35"/>
    <p:sldId id="295" r:id="rId36"/>
    <p:sldId id="305" r:id="rId37"/>
    <p:sldId id="297" r:id="rId38"/>
    <p:sldId id="296" r:id="rId39"/>
    <p:sldId id="298" r:id="rId40"/>
    <p:sldId id="306" r:id="rId41"/>
    <p:sldId id="299" r:id="rId42"/>
    <p:sldId id="300" r:id="rId43"/>
    <p:sldId id="304" r:id="rId44"/>
    <p:sldId id="303" r:id="rId45"/>
    <p:sldId id="311" r:id="rId46"/>
    <p:sldId id="313" r:id="rId47"/>
    <p:sldId id="312" r:id="rId48"/>
    <p:sldId id="314" r:id="rId49"/>
    <p:sldId id="315" r:id="rId50"/>
    <p:sldId id="319" r:id="rId51"/>
    <p:sldId id="316" r:id="rId52"/>
    <p:sldId id="317" r:id="rId53"/>
    <p:sldId id="318" r:id="rId54"/>
    <p:sldId id="308" r:id="rId55"/>
    <p:sldId id="268" r:id="rId5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F474AB9-969B-49E0-9E72-0EDACE44FECF}" type="datetimeFigureOut">
              <a:rPr lang="he-IL" smtClean="0"/>
              <a:t>כ"ז/שבט/תשפ"א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DDBFC75-7C23-4F90-99D5-3711F2560A1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255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66EC-5D3D-4536-BBE0-3929F1F67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DFB74-61F3-4D79-AE7F-A31719597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CD4C8-3044-4572-95B4-42ECB6917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E807-EA62-4C5A-80D4-B75D07B093C1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4D05-510B-46AE-A7EF-399D1FAF3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5591-2360-47AB-9856-0E4C2C03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815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55F3-B8BB-45A9-A7D6-C83DBEC4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4B9CD-53F9-4B9D-8609-38810BE52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2C11-F8AB-4814-9F0E-1D3A011B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45927-4A8A-47FB-8DBD-CDE2EFCB173D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C10A6-8F8C-4092-807E-69993F57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68DA2-1F0D-40A7-A13C-D4047261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5410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B93CA0-E276-46D1-8B83-C9ACBFD4E9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BA339-385A-4B70-B6FE-A4C526574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A5329-5408-4100-9C65-68196396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8CEB-5F5E-46D8-AC92-837ECBAA9281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BF78-3A9E-47FA-9050-952FBF5B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0DEDB-898E-4CA1-836E-AA9C13AD4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024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0A27-97C6-455B-9DC5-270F3C71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FA034-7639-4182-A6DE-02C221A09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A3F12-118D-4943-A71A-845B4AFE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4C4-7081-4998-AAC4-054EC3898E45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0987F-C296-470F-83B4-0EE16C01E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FF7E9-7D52-457A-96F7-B0BB52CC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248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F079-E393-4DBA-B7BF-8E333561A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53BA4-59CD-4191-83BC-3A68BC7CA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1C5B-6F92-486B-B1E9-4E14301C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F8A64-A8D7-4851-9871-D37FE0AEF3EF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D6D4C-CD5A-4CD2-BAED-A5BD2CBC8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0CEF3-F4E1-4B11-A949-F6B7F52F5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617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89F51-3C6B-4840-89E4-9CB407DB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DCBF4-0A45-4ECB-A8EB-40B72128A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E7EF0-428C-46C7-BCBF-4D040A6A5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DC0F7-8F4F-47A1-A766-AA57C9551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73273-2817-4409-81E7-7CEE2D181E84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4C439-F535-4FD8-B2EB-82BB0A0B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8F598-004F-4A80-88D7-72D4A333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689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3E2D-4971-480E-960E-D428D6DA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A1FA-12F6-401E-A1A2-34BAE0DC9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A05A2-4474-4046-BA7F-07930ADA7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E9F79-E61D-4299-B9E1-E2E88F6D7D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DFB22-85FC-4B3B-B22E-DC24998D0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D43F5-D271-4D5D-9E64-2457EB81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F675-EE7D-4923-B509-2D50FB10FE16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F54328-8A04-4AD0-BEB3-86D33119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4E1CA-E52E-42E9-B699-43C73A96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279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F7FC-5675-4388-B882-E965E9FF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C9499-758C-440E-897C-75AEEC19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D360D-DF76-461F-A9E3-523EF86A7890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24099-9234-4097-B803-C9DCC725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57F48-5ECF-40E3-9D36-C713AA20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469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EF5FDE-8AAC-4894-BACA-6274BF05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D7085-FD96-42DA-A6CE-C146E5122AEC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B3905-1A7B-4BBF-9BD8-227100E4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09FA3-E008-49BE-B32F-15145CE4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132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13255-2435-41AE-8B2D-756056E4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A1F3-E6E4-478E-83C7-D2AF1F6E4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63DB5-3329-483D-92C2-B21A42346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51B69-80DB-4426-ACD2-B1F10463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CAE1C-F715-4D0A-B619-C3C6E86F5786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C9B60-7952-4558-977B-9FC94309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4E332-8F1B-4B23-BE66-13894F6A3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3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00AE-507A-454D-8C69-A3C9E4DE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2B758-1B4D-49A2-BE04-6AA07658A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A8DBF-EDC4-41DC-B3E6-F78E8A0D2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A445A-3A3A-4B5E-965E-7F6EB186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960C7-54D1-4D80-ADAE-43FDA349A37E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5331F-6B84-4EB1-A57E-40980AB2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0CF9F-787C-4204-9BAC-0B34B990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93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9A29FC-D629-41F4-B068-244825CD4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A8381-CE41-4ECC-A2E3-9FDF80F3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4934F-D236-471B-BE9C-AC31D5092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B5B18-1B27-4419-AC6F-7DFD02A94ED0}" type="datetime8">
              <a:rPr lang="he-IL" smtClean="0"/>
              <a:t>09 פברואר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D8B48-10FA-4840-9BB6-13E58C7DA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B513E-4983-48F7-97D1-9918D2F8E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E5722-7BE2-4903-853E-96AC25BF73B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732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8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www.microsoft.com/en-us/download/details.aspx?id=10106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0284-BD69-4C7A-803F-542DEA47D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0032" y="200594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8900" dirty="0">
                <a:solidFill>
                  <a:srgbClr val="002060"/>
                </a:solidFill>
              </a:rPr>
              <a:t>Introduction to SQL </a:t>
            </a:r>
            <a:br>
              <a:rPr lang="he-IL" sz="8900" dirty="0">
                <a:solidFill>
                  <a:srgbClr val="002060"/>
                </a:solidFill>
              </a:rPr>
            </a:br>
            <a:br>
              <a:rPr lang="he-IL" dirty="0">
                <a:solidFill>
                  <a:srgbClr val="002060"/>
                </a:solidFill>
              </a:rPr>
            </a:br>
            <a:r>
              <a:rPr lang="en-US" sz="67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For QA engineers</a:t>
            </a:r>
            <a:br>
              <a:rPr lang="he-IL" sz="96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</a:br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F8346-7460-4BD3-A711-9A66AF9B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4840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773"/>
            <a:ext cx="10515600" cy="1325563"/>
          </a:xfrm>
        </p:spPr>
        <p:txBody>
          <a:bodyPr/>
          <a:lstStyle/>
          <a:p>
            <a:r>
              <a:rPr lang="en-US" dirty="0"/>
              <a:t> Basic Select structure</a:t>
            </a:r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F91F3-E5C1-45C9-BD67-D52ADDAB3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>
                <a:highlight>
                  <a:srgbClr val="C0C0C0"/>
                </a:highlight>
              </a:rPr>
              <a:t>something </a:t>
            </a:r>
            <a:r>
              <a:rPr lang="en-US" dirty="0"/>
              <a:t>From </a:t>
            </a:r>
            <a:r>
              <a:rPr lang="en-US" dirty="0">
                <a:highlight>
                  <a:srgbClr val="C0C0C0"/>
                </a:highlight>
              </a:rPr>
              <a:t>table name </a:t>
            </a:r>
          </a:p>
          <a:p>
            <a:endParaRPr lang="en-US" dirty="0">
              <a:highlight>
                <a:srgbClr val="C0C0C0"/>
              </a:highlight>
            </a:endParaRPr>
          </a:p>
          <a:p>
            <a:endParaRPr lang="en-US" dirty="0">
              <a:highlight>
                <a:srgbClr val="C0C0C0"/>
              </a:highlight>
            </a:endParaRPr>
          </a:p>
          <a:p>
            <a:endParaRPr lang="en-US" dirty="0"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AE5C7A-06E5-472F-8632-BF856728F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1079"/>
            <a:ext cx="7096357" cy="40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5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שאילתה המציגה מספר עמודות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70D1167-AD52-418B-8C02-1E7C1258A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69885"/>
            <a:ext cx="8531408" cy="4869027"/>
          </a:xfrm>
        </p:spPr>
      </p:pic>
    </p:spTree>
    <p:extLst>
      <p:ext uri="{BB962C8B-B14F-4D97-AF65-F5344CB8AC3E}">
        <p14:creationId xmlns:p14="http://schemas.microsoft.com/office/powerpoint/2010/main" val="397951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סוגי נתונים - מספרים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Account_number</a:t>
            </a:r>
            <a:r>
              <a:rPr lang="en-US" sz="2400" b="1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13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Offer_id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&gt;=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 1694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Total_amount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beween</a:t>
            </a:r>
            <a:r>
              <a:rPr lang="en-US" sz="24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0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1000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Content_ID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en-US" sz="24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123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1586,24) 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  <a:sym typeface="Wingdings" panose="05000000000000000000" pitchFamily="2" charset="2"/>
              </a:rPr>
              <a:t>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יש להקפיד על הסוגריים והפסיקים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4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Content_ID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24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en-US" sz="24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123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1586,24) 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724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סוגי נתונים - מחרוזות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algn="r" rtl="1">
              <a:lnSpc>
                <a:spcPct val="115000"/>
              </a:lnSpc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דגשים: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15000"/>
              </a:lnSpc>
              <a:buFont typeface="+mj-lt"/>
              <a:buAutoNum type="arabicPeriod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יש לרשום את המחרוזת בתוך גרשיים '</a:t>
            </a:r>
            <a:r>
              <a:rPr lang="en-US" sz="18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abc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'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15000"/>
              </a:lnSpc>
              <a:buFont typeface="+mj-lt"/>
              <a:buAutoNum type="arabicPeriod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יש חשיבות לאותיות </a:t>
            </a:r>
            <a:r>
              <a:rPr lang="he-I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רשיות</a:t>
            </a: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 (בהמשך נראה כיצד ניתן להתמודד)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15000"/>
              </a:lnSpc>
              <a:buFont typeface="+mj-lt"/>
              <a:buAutoNum type="arabicPeriod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ניתן לחפש מילה חלקית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15000"/>
              </a:lnSpc>
              <a:buFont typeface="+mj-lt"/>
              <a:buAutoNum type="arabicPeriod"/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חיפוש מספר ערכים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 algn="r" rtl="1">
              <a:lnSpc>
                <a:spcPct val="115000"/>
              </a:lnSpc>
              <a:spcAft>
                <a:spcPts val="10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דוגמאות: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First_name</a:t>
            </a:r>
            <a:r>
              <a:rPr lang="en-US" sz="18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sz="18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'MERAV’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 </a:t>
            </a:r>
            <a:r>
              <a:rPr lang="en-US" sz="18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is the same as  </a:t>
            </a:r>
            <a:r>
              <a:rPr lang="en-US" sz="18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First_name</a:t>
            </a:r>
            <a:r>
              <a:rPr lang="en-US" sz="18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like</a:t>
            </a:r>
            <a:r>
              <a:rPr lang="en-US" sz="18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'MERAV'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 algn="r" rtl="1">
              <a:lnSpc>
                <a:spcPct val="115000"/>
              </a:lnSpc>
              <a:spcAft>
                <a:spcPts val="1000"/>
              </a:spcAft>
            </a:pPr>
            <a:r>
              <a:rPr lang="he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חיפוש חלקי:</a:t>
            </a:r>
          </a:p>
          <a:p>
            <a:pPr indent="457200" algn="r" rtl="1">
              <a:lnSpc>
                <a:spcPct val="115000"/>
              </a:lnSpc>
              <a:spcAft>
                <a:spcPts val="1000"/>
              </a:spcAft>
            </a:pPr>
            <a:r>
              <a:rPr lang="en-US" sz="18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Offer_Name</a:t>
            </a:r>
            <a:r>
              <a:rPr lang="en-US" sz="18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highlight>
                  <a:srgbClr val="FF0000"/>
                </a:highlight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like</a:t>
            </a:r>
            <a:r>
              <a:rPr lang="en-US" sz="18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'Stand By% is not the same as </a:t>
            </a:r>
            <a:r>
              <a:rPr lang="en-US" sz="18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Offer_name</a:t>
            </a:r>
            <a:r>
              <a:rPr lang="en-US" sz="18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highlight>
                  <a:srgbClr val="FF0000"/>
                </a:highlight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sz="18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'Stand By%' </a:t>
            </a:r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3977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סוגי נתונים – חיפוש מספר ערכים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24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Product_code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r>
              <a:rPr lang="en-US" sz="24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'BSS'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,'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HAN','MOV')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Gisha" panose="020B0502040204020203" pitchFamily="34" charset="-79"/>
                <a:sym typeface="Wingdings" panose="05000000000000000000" pitchFamily="2" charset="2"/>
              </a:rPr>
              <a:t>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he-IL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יש להקפיד על הסוגריים והפסיקים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 algn="r" rtl="1">
              <a:lnSpc>
                <a:spcPct val="115000"/>
              </a:lnSpc>
              <a:spcAft>
                <a:spcPts val="1000"/>
              </a:spcAft>
              <a:buNone/>
            </a:pP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אותיות </a:t>
            </a:r>
            <a:r>
              <a:rPr lang="he-IL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רישיות</a:t>
            </a: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/ קטנות: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15000"/>
              </a:lnSpc>
              <a:spcAft>
                <a:spcPts val="1000"/>
              </a:spcAft>
            </a:pP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על מנת להפוך את כל המחרוזת לאותיות </a:t>
            </a:r>
            <a:r>
              <a:rPr lang="he-IL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רשיות</a:t>
            </a: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, יש לרשום את המילה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Upper</a:t>
            </a: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 לפני המחרוזת: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Upper</a:t>
            </a:r>
            <a:r>
              <a:rPr lang="en-US" sz="24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First_name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like</a:t>
            </a:r>
            <a:r>
              <a:rPr lang="en-US" sz="24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'MERAV'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r" rtl="1">
              <a:lnSpc>
                <a:spcPct val="115000"/>
              </a:lnSpc>
              <a:spcAft>
                <a:spcPts val="1000"/>
              </a:spcAft>
            </a:pP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על מנת להפוך את כל המחרוזת לאותיות קטנות, יש לרשום את המילה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Lower</a:t>
            </a: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 לפני המחרוזת: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Lower</a:t>
            </a:r>
            <a:r>
              <a:rPr lang="en-US" sz="24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First_name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400" b="1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like</a:t>
            </a:r>
            <a:r>
              <a:rPr lang="en-US" sz="2400" dirty="0">
                <a:solidFill>
                  <a:srgbClr val="FF0000"/>
                </a:solidFill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4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merav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r" rtl="1">
              <a:lnSpc>
                <a:spcPct val="115000"/>
              </a:lnSpc>
            </a:pPr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74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Alias</a:t>
            </a:r>
            <a:r>
              <a:rPr lang="he-IL" dirty="0"/>
              <a:t> מתן שמות חלופים לעמודה  -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43A351-C1EF-46B5-B67F-5A74123AC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393" y="1690688"/>
            <a:ext cx="8582738" cy="46588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6459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/>
              <a:t>שרשור שדות –</a:t>
            </a:r>
            <a:br>
              <a:rPr lang="he-IL" dirty="0"/>
            </a:br>
            <a:r>
              <a:rPr lang="he-IL" dirty="0"/>
              <a:t> </a:t>
            </a:r>
            <a:r>
              <a:rPr lang="he-IL" sz="1800" b="0" i="0" u="none" strike="noStrike" baseline="0" dirty="0">
                <a:latin typeface="ArialMT"/>
              </a:rPr>
              <a:t>שרשור פירושו הצגת שילוב שדות כשדה אחד בפלט </a:t>
            </a:r>
            <a:r>
              <a:rPr lang="he-IL" sz="1800" b="0" i="0" u="none" strike="noStrike" baseline="0" dirty="0">
                <a:latin typeface="Arial" panose="020B0604020202020204" pitchFamily="34" charset="0"/>
              </a:rPr>
              <a:t>. </a:t>
            </a:r>
            <a:r>
              <a:rPr lang="he-IL" sz="1800" b="0" i="0" u="none" strike="noStrike" baseline="0" dirty="0">
                <a:latin typeface="ArialMT"/>
              </a:rPr>
              <a:t>כשם שניתן לשרשר שדות </a:t>
            </a:r>
            <a:r>
              <a:rPr lang="he-IL" sz="1800" b="0" i="0" u="none" strike="noStrike" baseline="0" dirty="0">
                <a:latin typeface="Arial" panose="020B0604020202020204" pitchFamily="34" charset="0"/>
              </a:rPr>
              <a:t>, </a:t>
            </a:r>
            <a:r>
              <a:rPr lang="he-IL" sz="1800" b="0" i="0" u="none" strike="noStrike" baseline="0" dirty="0">
                <a:latin typeface="ArialMT"/>
              </a:rPr>
              <a:t>אפשר לשרשר גם טקסט חופשי</a:t>
            </a:r>
            <a:endParaRPr lang="he-I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E11DA1-4D22-4A06-A476-7AE4CF95B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46238"/>
            <a:ext cx="8292662" cy="45134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521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b="1" i="0" u="none" strike="noStrike" baseline="0" dirty="0">
                <a:latin typeface="Arial-BoldMT"/>
              </a:rPr>
              <a:t>שימוש בפעולות מתמטיות</a:t>
            </a:r>
            <a:br>
              <a:rPr lang="he-IL" b="1" i="0" u="none" strike="noStrike" baseline="0" dirty="0">
                <a:latin typeface="Arial-BoldMT"/>
              </a:rPr>
            </a:br>
            <a:r>
              <a:rPr lang="he-IL" sz="1800" b="0" i="0" u="none" strike="noStrike" baseline="0" dirty="0">
                <a:latin typeface="ArialMT"/>
              </a:rPr>
              <a:t>ניתן לשלב פעולות חשבוניות כגון : חיבור ,חיסור ,כפל ,חילוק ועוד. בביצוע פעולות מתמטיות יתקבל שדה ללא כותרת, לכן מומלץ לתת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Alias</a:t>
            </a:r>
            <a:endParaRPr lang="he-I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900A67-CCB3-4D7D-97BC-60DDEBA48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400442" cy="48002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8601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כפילות של רשומות בטבלה -</a:t>
            </a:r>
            <a:br>
              <a:rPr lang="he-IL" dirty="0"/>
            </a:br>
            <a:r>
              <a:rPr lang="he-IL" sz="1800" dirty="0"/>
              <a:t> </a:t>
            </a:r>
            <a:r>
              <a:rPr lang="he-IL" sz="1800" b="0" i="0" u="none" strike="noStrike" baseline="0" dirty="0">
                <a:latin typeface="ArialMT"/>
              </a:rPr>
              <a:t>בכדי למנוע חזרה של רשומות זהות בטבלה יש להשתמש ב  </a:t>
            </a:r>
            <a:r>
              <a:rPr lang="en-US" sz="1800" b="0" i="0" u="none" strike="noStrike" baseline="0" dirty="0">
                <a:latin typeface="ArialMT"/>
              </a:rPr>
              <a:t> 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DISTINCT </a:t>
            </a:r>
            <a:r>
              <a:rPr lang="he-IL" sz="1800" b="0" i="0" u="none" strike="noStrike" baseline="0" dirty="0">
                <a:latin typeface="ArialMT"/>
              </a:rPr>
              <a:t>הפרמטר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DISTINCT </a:t>
            </a:r>
            <a:r>
              <a:rPr lang="he-IL" sz="18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he-IL" sz="1800" b="0" i="0" u="none" strike="noStrike" baseline="0" dirty="0">
                <a:latin typeface="ArialMT"/>
              </a:rPr>
              <a:t>משמש לצורך הצגה של ערכים ייחודיים בלבד </a:t>
            </a:r>
            <a:r>
              <a:rPr lang="he-IL" sz="1800" b="0" i="0" u="none" strike="noStrike" baseline="0" dirty="0">
                <a:latin typeface="Arial" panose="020B0604020202020204" pitchFamily="34" charset="0"/>
              </a:rPr>
              <a:t>.</a:t>
            </a:r>
            <a:r>
              <a:rPr lang="he-IL" sz="1800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4D4974-0FE2-49CA-8C19-D407A6D28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455572" cy="49038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392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סינון השאילתה – התניות  </a:t>
            </a:r>
            <a:r>
              <a:rPr lang="en-US" dirty="0"/>
              <a:t>where </a:t>
            </a:r>
            <a:br>
              <a:rPr lang="he-IL" dirty="0"/>
            </a:br>
            <a:r>
              <a:rPr lang="he-IL" sz="1800" b="0" i="0" u="none" strike="noStrike" baseline="0" dirty="0">
                <a:latin typeface="ArialMT"/>
              </a:rPr>
              <a:t>סינון ,פילטר על משפט ה –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select </a:t>
            </a:r>
            <a:r>
              <a:rPr lang="en-US" sz="1800" b="0" i="0" u="none" strike="noStrike" baseline="0" dirty="0">
                <a:latin typeface="ArialMT"/>
              </a:rPr>
              <a:t>.</a:t>
            </a:r>
            <a:br>
              <a:rPr lang="en-US" sz="1800" b="0" i="0" u="none" strike="noStrike" baseline="0" dirty="0">
                <a:latin typeface="ArialMT"/>
              </a:rPr>
            </a:br>
            <a:r>
              <a:rPr lang="he-IL" sz="1800" b="0" i="0" u="none" strike="noStrike" baseline="0" dirty="0">
                <a:latin typeface="ArialMT"/>
              </a:rPr>
              <a:t>לאחר המילה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Where </a:t>
            </a:r>
            <a:r>
              <a:rPr lang="he-IL" sz="18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he-IL" sz="1800" b="0" i="0" u="none" strike="noStrike" baseline="0" dirty="0">
                <a:latin typeface="ArialMT"/>
              </a:rPr>
              <a:t>יופיע תנאי אחד או מספר תנאים אשר יגבילו את הרשומות החוזרות.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85800" algn="r" rtl="1">
              <a:lnSpc>
                <a:spcPct val="115000"/>
              </a:lnSpc>
            </a:pP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על מנת למקד את </a:t>
            </a:r>
            <a:r>
              <a:rPr lang="he-IL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השאילתא</a:t>
            </a: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 יש צורך לבצע סינונים: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r" rtl="1">
              <a:lnSpc>
                <a:spcPct val="115000"/>
              </a:lnSpc>
            </a:pPr>
            <a:r>
              <a:rPr lang="he-IL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תחביר: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0" algn="l" rtl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Select * From </a:t>
            </a:r>
            <a:r>
              <a:rPr lang="en-US" sz="2400" dirty="0" err="1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Table_name</a:t>
            </a:r>
            <a:endParaRPr lang="en-US" sz="2400" dirty="0">
              <a:effectLst/>
              <a:latin typeface="Gisha" panose="020B0502040204020203" pitchFamily="34" charset="-79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0" algn="l" rtl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X=Y </a:t>
            </a:r>
            <a:r>
              <a:rPr lang="en-US" sz="2400" b="1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 Y&gt;Z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0" algn="l" rtl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And …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r" rtl="1">
              <a:lnSpc>
                <a:spcPct val="115000"/>
              </a:lnSpc>
            </a:pP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דגשים- כאשר ממבצעים התניה/השוואה בין 2 שדות- הן חייבות להיות מאותו הסוג (זה יכול לעבוד עד אשר יהיה ערך שונה).** למשל קוד שמוגדר כמחרוזת ויש לו תחילית של 0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r" rtl="1">
              <a:lnSpc>
                <a:spcPct val="115000"/>
              </a:lnSpc>
              <a:spcAft>
                <a:spcPts val="1000"/>
              </a:spcAft>
            </a:pP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תנאים פשוטים: (=, &lt;, &lt;=, &gt;, =&gt;, &gt;&lt; , =! , 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between</a:t>
            </a: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, </a:t>
            </a:r>
            <a:r>
              <a:rPr lang="en-US" sz="24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he-IL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Gisha" panose="020B0502040204020203" pitchFamily="34" charset="-79"/>
              </a:rPr>
              <a:t>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357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4732-D22A-4399-BB74-BDB765B35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113" y="1063375"/>
            <a:ext cx="9144000" cy="1074988"/>
          </a:xfrm>
        </p:spPr>
        <p:txBody>
          <a:bodyPr/>
          <a:lstStyle/>
          <a:p>
            <a:r>
              <a:rPr lang="he-IL" dirty="0"/>
              <a:t>מהו בסיס נתונים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EC8F0-B1F7-41C2-B373-C2F68B6F1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8113" y="2759556"/>
            <a:ext cx="9144000" cy="3035069"/>
          </a:xfrm>
        </p:spPr>
        <p:txBody>
          <a:bodyPr>
            <a:normAutofit fontScale="92500" lnSpcReduction="10000"/>
          </a:bodyPr>
          <a:lstStyle/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he-IL" dirty="0"/>
              <a:t>אמצעי המשמש לאחסון נתונים במחשב - נתונים אלו יאוכסנו במחשב מקומי או בענן.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he-IL" dirty="0"/>
              <a:t>אחסון בענן – </a:t>
            </a: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אחסון של קבצים על גבי שרת מרוחק, שהקשר </a:t>
            </a:r>
            <a:r>
              <a:rPr lang="he-IL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איתו</a:t>
            </a: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 נעשה באמצעות רשת מחשבים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בבסיסו, בסיס נתונים הינו טבלה בעלת עמודות ושורות ותו לא.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המודל הנפוץ בשימוש כיום הינו המודל הטבלאי. זהו מודול הבנוי מטבלאות, כאשר כל טבלה מכילה מידע על 'ישות' מסוימת (לדוגמה, לקוח במערת שירותי בריאות). 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לכל טבלה רשומות (שורות),כאשר כל רשומה מתייחסת למקרה ספציפי (למשל מקרה מסוים).</a:t>
            </a:r>
          </a:p>
          <a:p>
            <a:pPr algn="just" rtl="1"/>
            <a:endParaRPr lang="he-IL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 rtl="1"/>
            <a:endParaRPr lang="he-IL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 rtl="1"/>
            <a:endParaRPr lang="he-IL" dirty="0"/>
          </a:p>
          <a:p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213DD-26C9-471C-857A-CD9C13D0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867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התניות דוגמא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8C899C-3B7D-4B2D-8AC7-BB5D0E7D4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952186" cy="490907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2040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התניות – דוגמא נוספת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CA22CF-4B91-40A0-A52D-F3541BF5D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394" y="1690688"/>
            <a:ext cx="8629176" cy="496849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989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4400" b="1" i="0" u="none" strike="noStrike" baseline="0" dirty="0">
                <a:latin typeface="Arial" panose="020B0604020202020204" pitchFamily="34" charset="0"/>
              </a:rPr>
              <a:t>Between</a:t>
            </a:r>
            <a:r>
              <a:rPr lang="en-US" dirty="0"/>
              <a:t> - </a:t>
            </a:r>
            <a:r>
              <a:rPr lang="he-IL" dirty="0"/>
              <a:t>אופרטורים מורכבים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1800" b="1" i="0" u="none" strike="noStrike" baseline="0" dirty="0">
                <a:latin typeface="Arial" panose="020B0604020202020204" pitchFamily="34" charset="0"/>
              </a:rPr>
              <a:t>Between </a:t>
            </a:r>
            <a:r>
              <a:rPr lang="en-US" sz="1800" b="1" i="0" u="none" strike="noStrike" baseline="0" dirty="0">
                <a:latin typeface="Arial-BoldMT"/>
              </a:rPr>
              <a:t>-</a:t>
            </a:r>
            <a:r>
              <a:rPr lang="he-IL" sz="1800" b="1" i="0" u="none" strike="noStrike" baseline="0" dirty="0">
                <a:latin typeface="Arial-BoldMT"/>
              </a:rPr>
              <a:t> </a:t>
            </a:r>
            <a:r>
              <a:rPr lang="he-IL" sz="1800" b="0" i="0" u="none" strike="noStrike" baseline="0" dirty="0">
                <a:latin typeface="ArialMT"/>
              </a:rPr>
              <a:t>בודק אם ערך בשדה נמצא בטווח ערכים מסוים</a:t>
            </a:r>
            <a:r>
              <a:rPr lang="he-IL" sz="1800" b="1" i="0" u="none" strike="noStrike" baseline="0" dirty="0">
                <a:latin typeface="Arial-BoldMT"/>
              </a:rPr>
              <a:t>. </a:t>
            </a:r>
            <a:r>
              <a:rPr lang="he-IL" sz="1800" b="0" i="0" u="none" strike="noStrike" baseline="0" dirty="0">
                <a:latin typeface="ArialMT"/>
              </a:rPr>
              <a:t>טווח הערכים הינו ערכי קצה</a:t>
            </a:r>
            <a:r>
              <a:rPr lang="he-IL" sz="1800" b="1" i="0" u="none" strike="noStrike" baseline="0" dirty="0">
                <a:latin typeface="Arial-BoldMT"/>
              </a:rPr>
              <a:t>.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סדר הערכים חשוב – האופרטור הראשון חייב להיות הערך הקטן מבין השנים והאופרטור השני צריך להיות הערך הגדול יותר.</a:t>
            </a:r>
          </a:p>
          <a:p>
            <a:pPr algn="l"/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93547-61DB-4907-B002-5591952CF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9552"/>
            <a:ext cx="8021830" cy="37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56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/>
              <a:t>In/Not in </a:t>
            </a:r>
            <a:r>
              <a:rPr lang="en-US" dirty="0"/>
              <a:t>- </a:t>
            </a:r>
            <a:r>
              <a:rPr lang="he-IL" dirty="0"/>
              <a:t>אופרטורים מורכבים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1800" b="1" i="0" u="none" strike="noStrike" baseline="0" dirty="0">
                <a:latin typeface="Arial" panose="020B0604020202020204" pitchFamily="34" charset="0"/>
              </a:rPr>
              <a:t>IN </a:t>
            </a:r>
            <a:r>
              <a:rPr lang="en-US" sz="1800" b="1" i="0" u="none" strike="noStrike" baseline="0" dirty="0">
                <a:latin typeface="Arial-BoldMT"/>
              </a:rPr>
              <a:t>- </a:t>
            </a:r>
            <a:r>
              <a:rPr lang="he-IL" sz="1800" b="1" i="0" u="none" strike="noStrike" baseline="0" dirty="0">
                <a:latin typeface="Arial-BoldMT"/>
              </a:rPr>
              <a:t> </a:t>
            </a:r>
            <a:r>
              <a:rPr lang="he-IL" sz="1800" b="0" i="0" u="none" strike="noStrike" baseline="0" dirty="0">
                <a:latin typeface="ArialMT"/>
              </a:rPr>
              <a:t>השוואה מול רשימת ערכים.</a:t>
            </a:r>
          </a:p>
          <a:p>
            <a:pPr algn="r" rtl="1"/>
            <a:r>
              <a:rPr lang="en-US" sz="1800" b="1" i="0" u="none" strike="noStrike" baseline="0" dirty="0">
                <a:latin typeface="Arial" panose="020B0604020202020204" pitchFamily="34" charset="0"/>
              </a:rPr>
              <a:t>NOT IN </a:t>
            </a:r>
            <a:r>
              <a:rPr lang="en-US" sz="1800" b="0" i="0" u="none" strike="noStrike" baseline="0" dirty="0">
                <a:latin typeface="ArialMT"/>
              </a:rPr>
              <a:t>- </a:t>
            </a:r>
            <a:r>
              <a:rPr lang="he-IL" sz="1800" b="0" i="0" u="none" strike="noStrike" baseline="0" dirty="0">
                <a:latin typeface="ArialMT"/>
              </a:rPr>
              <a:t> מאפשר למצא שדה שונה מרשימת הערכים</a:t>
            </a:r>
            <a:r>
              <a:rPr lang="he-IL" sz="1800" b="1" i="0" u="none" strike="noStrike" baseline="0" dirty="0">
                <a:latin typeface="Arial-BoldMT"/>
              </a:rPr>
              <a:t>.</a:t>
            </a:r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29677-6B03-4121-8358-8D6A6971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7246"/>
            <a:ext cx="7354614" cy="41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7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/>
              <a:t>Like</a:t>
            </a:r>
            <a:r>
              <a:rPr lang="en-US" dirty="0"/>
              <a:t> - </a:t>
            </a:r>
            <a:r>
              <a:rPr lang="he-IL" dirty="0"/>
              <a:t>אופרטורים מורכבים</a:t>
            </a:r>
            <a:r>
              <a:rPr lang="en-US" dirty="0"/>
              <a:t> </a:t>
            </a:r>
            <a:r>
              <a:rPr lang="he-I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1800" b="0" i="0" u="none" strike="noStrike" baseline="0" dirty="0">
                <a:latin typeface="ArialMT"/>
              </a:rPr>
              <a:t>אופרטור זה מאפשר לבצע השוואה לחלקי מילים </a:t>
            </a:r>
            <a:r>
              <a:rPr lang="he-IL" sz="1800" b="0" i="0" u="none" strike="noStrike" baseline="0" dirty="0">
                <a:latin typeface="Arial" panose="020B0604020202020204" pitchFamily="34" charset="0"/>
              </a:rPr>
              <a:t>. </a:t>
            </a:r>
            <a:r>
              <a:rPr lang="he-IL" sz="1800" b="0" i="0" u="none" strike="noStrike" baseline="0" dirty="0">
                <a:latin typeface="ArialMT"/>
              </a:rPr>
              <a:t>שימושם נפוץ בשאילתות </a:t>
            </a:r>
            <a:r>
              <a:rPr lang="he-IL" sz="1800" b="0" i="0" u="none" strike="noStrike" baseline="0" dirty="0">
                <a:latin typeface="Arial" panose="020B0604020202020204" pitchFamily="34" charset="0"/>
              </a:rPr>
              <a:t>- </a:t>
            </a:r>
            <a:r>
              <a:rPr lang="he-IL" sz="1800" b="0" i="0" u="none" strike="noStrike" baseline="0" dirty="0">
                <a:latin typeface="ArialMT"/>
              </a:rPr>
              <a:t>נשתמש בו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כאשר הביטוי </a:t>
            </a:r>
            <a:r>
              <a:rPr lang="he-IL" sz="1800" b="0" i="0" u="none" strike="noStrike" baseline="0" dirty="0" err="1">
                <a:latin typeface="ArialMT"/>
              </a:rPr>
              <a:t>המדוייק</a:t>
            </a:r>
            <a:r>
              <a:rPr lang="he-IL" sz="1800" b="0" i="0" u="none" strike="noStrike" baseline="0" dirty="0">
                <a:latin typeface="ArialMT"/>
              </a:rPr>
              <a:t> אותו מחפשים לא ידוע </a:t>
            </a:r>
            <a:r>
              <a:rPr lang="he-IL" sz="1800" b="0" i="0" u="none" strike="noStrike" baseline="0" dirty="0">
                <a:latin typeface="Arial" panose="020B0604020202020204" pitchFamily="34" charset="0"/>
              </a:rPr>
              <a:t>. </a:t>
            </a:r>
            <a:r>
              <a:rPr lang="he-IL" sz="1800" b="0" i="0" u="none" strike="noStrike" baseline="0" dirty="0">
                <a:latin typeface="ArialMT"/>
              </a:rPr>
              <a:t>החיפוש מתבצע בעזרת %</a:t>
            </a:r>
          </a:p>
          <a:p>
            <a:pPr algn="just" rtl="1"/>
            <a:r>
              <a:rPr lang="he-IL" sz="1800" b="0" i="0" u="none" strike="noStrike" baseline="0" dirty="0">
                <a:latin typeface="Arial" panose="020B0604020202020204" pitchFamily="34" charset="0"/>
              </a:rPr>
              <a:t>= % </a:t>
            </a:r>
            <a:r>
              <a:rPr lang="he-IL" sz="1800" b="0" i="0" u="none" strike="noStrike" baseline="0" dirty="0">
                <a:latin typeface="ArialMT"/>
              </a:rPr>
              <a:t>אוסף כלשהו של תווים </a:t>
            </a:r>
            <a:r>
              <a:rPr lang="he-IL" sz="1800" b="0" i="0" u="none" strike="noStrike" baseline="0" dirty="0">
                <a:latin typeface="Arial" panose="020B0604020202020204" pitchFamily="34" charset="0"/>
              </a:rPr>
              <a:t>, </a:t>
            </a:r>
            <a:r>
              <a:rPr lang="he-IL" sz="1800" b="0" i="0" u="none" strike="noStrike" baseline="0" dirty="0">
                <a:latin typeface="ArialMT"/>
              </a:rPr>
              <a:t>יכול להכיל אפס תווים ויותר</a:t>
            </a:r>
          </a:p>
          <a:p>
            <a:pPr algn="just" rtl="1"/>
            <a:endParaRPr lang="he-IL" sz="1800" b="0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31AD5A-DC18-478D-B0B1-72542EF3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8038"/>
            <a:ext cx="6625488" cy="38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34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/>
              <a:t>Is Null</a:t>
            </a:r>
            <a:r>
              <a:rPr lang="en-US" dirty="0"/>
              <a:t> - </a:t>
            </a:r>
            <a:r>
              <a:rPr lang="he-IL" dirty="0"/>
              <a:t>אופרטורים מורכבים</a:t>
            </a:r>
            <a:r>
              <a:rPr lang="en-US" dirty="0"/>
              <a:t> </a:t>
            </a:r>
            <a:r>
              <a:rPr lang="he-I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1800" b="0" i="0" u="none" strike="noStrike" baseline="0" dirty="0">
                <a:latin typeface="ArialMT"/>
              </a:rPr>
              <a:t>…. WHERE value IS NOT NULL .. –</a:t>
            </a:r>
            <a:r>
              <a:rPr lang="he-IL" sz="1800" b="0" i="0" u="none" strike="noStrike" baseline="0" dirty="0">
                <a:latin typeface="ArialMT"/>
              </a:rPr>
              <a:t>שליפת השדות שאין בהם </a:t>
            </a:r>
            <a:r>
              <a:rPr lang="en-US" sz="1800" b="0" i="0" u="none" strike="noStrike" baseline="0" dirty="0">
                <a:latin typeface="ArialMT"/>
              </a:rPr>
              <a:t>NULL</a:t>
            </a:r>
            <a:r>
              <a:rPr lang="he-IL" sz="1800" b="0" i="0" u="none" strike="noStrike" baseline="0" dirty="0">
                <a:latin typeface="ArialMT"/>
              </a:rPr>
              <a:t>.</a:t>
            </a:r>
          </a:p>
          <a:p>
            <a:pPr algn="r" rtl="1"/>
            <a:r>
              <a:rPr lang="en-US" sz="1800" b="0" i="0" u="none" strike="noStrike" baseline="0" dirty="0">
                <a:latin typeface="ArialMT"/>
              </a:rPr>
              <a:t>…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. . WHERE value IS NULL </a:t>
            </a:r>
            <a:r>
              <a:rPr lang="en-US" sz="1800" b="0" i="0" u="none" strike="noStrike" baseline="0" dirty="0">
                <a:latin typeface="ArialMT"/>
              </a:rPr>
              <a:t>– </a:t>
            </a:r>
            <a:r>
              <a:rPr lang="he-IL" sz="1800" b="0" i="0" u="none" strike="noStrike" baseline="0" dirty="0">
                <a:latin typeface="ArialMT"/>
              </a:rPr>
              <a:t>שליפת השדות שיש בהם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null</a:t>
            </a:r>
            <a:endParaRPr lang="he-IL" sz="1800" b="0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A0758-8D88-48B9-8645-C56F096D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619"/>
            <a:ext cx="7315200" cy="41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41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/>
              <a:t>Logical operators</a:t>
            </a:r>
            <a:r>
              <a:rPr lang="en-US" dirty="0"/>
              <a:t>- </a:t>
            </a:r>
            <a:r>
              <a:rPr lang="he-IL" dirty="0"/>
              <a:t>אופרטורים מורכבים</a:t>
            </a:r>
            <a:r>
              <a:rPr lang="en-US" dirty="0"/>
              <a:t> </a:t>
            </a:r>
            <a:r>
              <a:rPr lang="he-I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1800" b="1" i="0" u="none" strike="noStrike" baseline="0" dirty="0">
                <a:latin typeface="Arial-BoldMT"/>
              </a:rPr>
              <a:t>שימוש באופרטורים לוגיים לשילוב יותר מתנאי אחד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כאשר רוצים לשלב יותר מתנאי אחד ניתן להשתמש באופרטורים :  </a:t>
            </a:r>
            <a:r>
              <a:rPr lang="en-US" sz="1800" dirty="0">
                <a:latin typeface="ArialMT"/>
              </a:rPr>
              <a:t>OR/AND</a:t>
            </a:r>
            <a:endParaRPr lang="he-IL" sz="1800" b="0" i="0" u="none" strike="noStrike" baseline="0" dirty="0">
              <a:latin typeface="ArialMT"/>
            </a:endParaRPr>
          </a:p>
          <a:p>
            <a:pPr algn="r" rtl="1"/>
            <a:r>
              <a:rPr lang="he-IL" sz="1800" dirty="0">
                <a:latin typeface="ArialMT"/>
              </a:rPr>
              <a:t>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sz="1800" b="0" i="0" u="none" strike="noStrike" baseline="0" dirty="0">
                <a:latin typeface="ArialMT"/>
              </a:rPr>
              <a:t> </a:t>
            </a:r>
            <a:r>
              <a:rPr lang="he-IL" sz="1800" b="0" i="0" u="none" strike="noStrike" baseline="0" dirty="0">
                <a:latin typeface="ArialMT"/>
              </a:rPr>
              <a:t> מחייב את התקיימות כל התנאים.</a:t>
            </a:r>
          </a:p>
          <a:p>
            <a:pPr algn="just" rtl="1"/>
            <a:r>
              <a:rPr lang="en-US" sz="1800" b="0" i="0" u="none" strike="noStrike" baseline="0" dirty="0">
                <a:latin typeface="Arial" panose="020B0604020202020204" pitchFamily="34" charset="0"/>
              </a:rPr>
              <a:t>Or </a:t>
            </a:r>
            <a:r>
              <a:rPr lang="en-US" sz="1800" b="0" i="0" u="none" strike="noStrike" baseline="0" dirty="0">
                <a:latin typeface="ArialMT"/>
              </a:rPr>
              <a:t> </a:t>
            </a:r>
            <a:r>
              <a:rPr lang="he-IL" sz="1800" b="0" i="0" u="none" strike="noStrike" baseline="0" dirty="0">
                <a:latin typeface="ArialMT"/>
              </a:rPr>
              <a:t> מספיק שאחד התנאים יתקיים.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37671-F444-4BC7-92FA-79C78882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2755"/>
            <a:ext cx="6173526" cy="35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/>
              <a:t>Logical operators</a:t>
            </a:r>
            <a:r>
              <a:rPr lang="en-US" dirty="0"/>
              <a:t>- </a:t>
            </a:r>
            <a:r>
              <a:rPr lang="he-IL" dirty="0"/>
              <a:t>אופרטורים מורכבים</a:t>
            </a:r>
            <a:r>
              <a:rPr lang="en-US" dirty="0"/>
              <a:t> </a:t>
            </a:r>
            <a:r>
              <a:rPr lang="he-I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1800" b="1" i="0" u="none" strike="noStrike" baseline="0" dirty="0">
                <a:latin typeface="Arial-BoldMT"/>
              </a:rPr>
              <a:t>שימוש באופרטורים לוגיים לשילוב יותר מתנאי אחד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כאשר רוצים לשלב יותר מתנאי אחד ניתן להשתמש באופרטורים :  </a:t>
            </a:r>
            <a:r>
              <a:rPr lang="en-US" sz="1800" dirty="0">
                <a:latin typeface="ArialMT"/>
              </a:rPr>
              <a:t>OR/AND</a:t>
            </a:r>
            <a:endParaRPr lang="he-IL" sz="1800" b="0" i="0" u="none" strike="noStrike" baseline="0" dirty="0">
              <a:latin typeface="ArialMT"/>
            </a:endParaRPr>
          </a:p>
          <a:p>
            <a:pPr algn="r" rtl="1"/>
            <a:r>
              <a:rPr lang="he-IL" sz="1800" dirty="0">
                <a:latin typeface="ArialMT"/>
              </a:rPr>
              <a:t>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sz="1800" b="0" i="0" u="none" strike="noStrike" baseline="0" dirty="0">
                <a:latin typeface="ArialMT"/>
              </a:rPr>
              <a:t> </a:t>
            </a:r>
            <a:r>
              <a:rPr lang="he-IL" sz="1800" b="0" i="0" u="none" strike="noStrike" baseline="0" dirty="0">
                <a:latin typeface="ArialMT"/>
              </a:rPr>
              <a:t> מחייב את התקיימות כל התנאים.</a:t>
            </a:r>
          </a:p>
          <a:p>
            <a:pPr algn="just" rtl="1"/>
            <a:r>
              <a:rPr lang="en-US" sz="1800" b="0" i="0" u="none" strike="noStrike" baseline="0" dirty="0">
                <a:latin typeface="Arial" panose="020B0604020202020204" pitchFamily="34" charset="0"/>
              </a:rPr>
              <a:t>Or </a:t>
            </a:r>
            <a:r>
              <a:rPr lang="en-US" sz="1800" b="0" i="0" u="none" strike="noStrike" baseline="0" dirty="0">
                <a:latin typeface="ArialMT"/>
              </a:rPr>
              <a:t> </a:t>
            </a:r>
            <a:r>
              <a:rPr lang="he-IL" sz="1800" b="0" i="0" u="none" strike="noStrike" baseline="0" dirty="0">
                <a:latin typeface="ArialMT"/>
              </a:rPr>
              <a:t> מספיק שאחד התנאים יתקיים.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37671-F444-4BC7-92FA-79C78882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2755"/>
            <a:ext cx="6173526" cy="354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72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/>
              <a:t>Group by - </a:t>
            </a:r>
            <a:r>
              <a:rPr lang="he-IL" dirty="0"/>
              <a:t>חלוקה לקבוצות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1800" b="0" i="0" u="none" strike="noStrike" baseline="0" dirty="0">
                <a:latin typeface="ArialMT"/>
              </a:rPr>
              <a:t>הפרדה לתתי קבוצות מתבצעת ע"י הוספת הפקודה </a:t>
            </a:r>
            <a:r>
              <a:rPr lang="he-IL" sz="1800" dirty="0">
                <a:latin typeface="ArialMT"/>
              </a:rPr>
              <a:t> </a:t>
            </a:r>
            <a:r>
              <a:rPr lang="en-US" sz="1800" dirty="0">
                <a:latin typeface="ArialMT"/>
              </a:rPr>
              <a:t>group by</a:t>
            </a:r>
            <a:endParaRPr lang="he-IL" sz="1800" dirty="0">
              <a:latin typeface="ArialMT"/>
            </a:endParaRP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למשפט ה -</a:t>
            </a:r>
            <a:r>
              <a:rPr lang="en-US" sz="1800" b="0" i="0" u="none" strike="noStrike" baseline="0" dirty="0">
                <a:latin typeface="ArialMT"/>
              </a:rPr>
              <a:t> select </a:t>
            </a:r>
            <a:r>
              <a:rPr lang="he-IL" sz="1800" b="0" i="0" u="none" strike="noStrike" baseline="0" dirty="0">
                <a:latin typeface="ArialMT"/>
              </a:rPr>
              <a:t>יתווסף </a:t>
            </a:r>
            <a:r>
              <a:rPr lang="en-US" sz="1800" b="0" i="0" u="none" strike="noStrike" baseline="0" dirty="0">
                <a:latin typeface="ArialMT"/>
              </a:rPr>
              <a:t>group by </a:t>
            </a:r>
            <a:r>
              <a:rPr lang="he-IL" sz="1800" b="0" i="0" u="none" strike="noStrike" baseline="0" dirty="0">
                <a:latin typeface="ArialMT"/>
              </a:rPr>
              <a:t> בתוספת ציון העמודה על פיה תתבצע החלוקה לתתי הקבוצות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כל השדות שרשומות אחרי ה- </a:t>
            </a:r>
            <a:r>
              <a:rPr lang="en-US" sz="1800" b="0" i="0" u="none" strike="noStrike" baseline="0" dirty="0">
                <a:latin typeface="ArialMT"/>
              </a:rPr>
              <a:t> select </a:t>
            </a:r>
            <a:r>
              <a:rPr lang="he-IL" sz="1800" b="0" i="0" u="none" strike="noStrike" baseline="0" dirty="0">
                <a:latin typeface="ArialMT"/>
              </a:rPr>
              <a:t>צריכות להיות כלולות ב - </a:t>
            </a:r>
            <a:r>
              <a:rPr lang="en-US" sz="1800" b="0" i="0" u="none" strike="noStrike" baseline="0" dirty="0">
                <a:latin typeface="ArialMT"/>
              </a:rPr>
              <a:t>group by .</a:t>
            </a:r>
            <a:endParaRPr lang="he-IL" sz="1800" b="0" i="0" u="none" strike="noStrike" baseline="0" dirty="0">
              <a:latin typeface="ArialMT"/>
            </a:endParaRP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בפקודת ה- </a:t>
            </a:r>
            <a:r>
              <a:rPr lang="en-US" sz="1800" b="0" i="0" u="none" strike="noStrike" baseline="0" dirty="0">
                <a:latin typeface="ArialMT"/>
              </a:rPr>
              <a:t>group by – </a:t>
            </a:r>
            <a:r>
              <a:rPr lang="he-IL" sz="1800" b="0" i="0" u="none" strike="noStrike" baseline="0" dirty="0">
                <a:latin typeface="ArialMT"/>
              </a:rPr>
              <a:t> אין חשיבות לסדר השדות</a:t>
            </a:r>
          </a:p>
          <a:p>
            <a:pPr marL="0" indent="0" algn="r" rtl="1">
              <a:buNone/>
            </a:pPr>
            <a:endParaRPr lang="en-US" sz="1800" b="0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F5CFF-A448-4499-A2CF-0168CFF89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873177"/>
            <a:ext cx="5199993" cy="353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67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1800" b="0" i="0" u="none" strike="noStrike" baseline="0" dirty="0">
                <a:latin typeface="ArialMT"/>
              </a:rPr>
              <a:t> Having  </a:t>
            </a:r>
            <a:r>
              <a:rPr lang="he-IL" sz="1800" b="0" i="0" u="none" strike="noStrike" baseline="0" dirty="0">
                <a:latin typeface="ArialMT"/>
              </a:rPr>
              <a:t>יכול להיות רק כאשר יהיה במשפט ה –</a:t>
            </a:r>
            <a:r>
              <a:rPr lang="en-US" sz="1800" b="0" i="0" u="none" strike="noStrike" baseline="0" dirty="0">
                <a:latin typeface="ArialMT"/>
              </a:rPr>
              <a:t> select </a:t>
            </a:r>
            <a:r>
              <a:rPr lang="he-IL" sz="1800" b="0" i="0" u="none" strike="noStrike" baseline="0" dirty="0">
                <a:latin typeface="ArialMT"/>
              </a:rPr>
              <a:t>חלוקה לקבוצות.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כאשר רוצים לבצע </a:t>
            </a:r>
            <a:r>
              <a:rPr lang="he-IL" sz="1800" b="0" i="0" u="none" strike="noStrike" baseline="0" dirty="0" err="1">
                <a:latin typeface="ArialMT"/>
              </a:rPr>
              <a:t>התנייה</a:t>
            </a:r>
            <a:r>
              <a:rPr lang="he-IL" sz="1800" b="0" i="0" u="none" strike="noStrike" baseline="0" dirty="0">
                <a:latin typeface="ArialMT"/>
              </a:rPr>
              <a:t> על הערך שמחזירה הפונקציה הקבוצתית.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 </a:t>
            </a:r>
            <a:r>
              <a:rPr lang="en-US" sz="1800" b="0" i="0" u="none" strike="noStrike" baseline="0" dirty="0">
                <a:latin typeface="ArialMT"/>
              </a:rPr>
              <a:t>Having</a:t>
            </a:r>
            <a:r>
              <a:rPr lang="he-IL" sz="1800" b="0" i="0" u="none" strike="noStrike" baseline="0" dirty="0">
                <a:latin typeface="ArialMT"/>
              </a:rPr>
              <a:t> יהיה רק בצירוף עם </a:t>
            </a:r>
            <a:r>
              <a:rPr lang="en-US" sz="1800" b="0" i="0" u="none" strike="noStrike" baseline="0" dirty="0">
                <a:latin typeface="ArialMT"/>
              </a:rPr>
              <a:t>group by – </a:t>
            </a:r>
            <a:r>
              <a:rPr lang="he-IL" sz="1800" b="0" i="0" u="none" strike="noStrike" baseline="0" dirty="0">
                <a:latin typeface="ArialMT"/>
              </a:rPr>
              <a:t> הוא מהווה פילטר על הקבוצות..</a:t>
            </a:r>
            <a:endParaRPr lang="en-US" sz="1800" b="0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0F900-333D-4FD3-8642-488B7B47D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0341"/>
            <a:ext cx="4413477" cy="334662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F90686-D905-4C3D-BA08-3D7C1852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Having– </a:t>
            </a:r>
            <a:r>
              <a:rPr lang="he-IL" dirty="0"/>
              <a:t>תנאים על קבוצות</a:t>
            </a:r>
            <a:br>
              <a:rPr lang="he-IL" dirty="0"/>
            </a:b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5233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4732-D22A-4399-BB74-BDB765B35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8113" y="955123"/>
            <a:ext cx="9144000" cy="1074988"/>
          </a:xfrm>
        </p:spPr>
        <p:txBody>
          <a:bodyPr/>
          <a:lstStyle/>
          <a:p>
            <a:r>
              <a:rPr lang="he-IL" dirty="0"/>
              <a:t>מהו בסיס נתונים - המשך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EC8F0-B1F7-41C2-B373-C2F68B6F1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36958"/>
            <a:ext cx="9144000" cy="3035069"/>
          </a:xfrm>
        </p:spPr>
        <p:txBody>
          <a:bodyPr>
            <a:normAutofit/>
          </a:bodyPr>
          <a:lstStyle/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לכל רשומה בטבלה יש מפתח ראשי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PK</a:t>
            </a: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 חד-חד ערכי המזהה את הרשומה.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 הקשרים בין הטבלאות מתבצע באמצעות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 FK</a:t>
            </a: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מפתח חד-רב ערכי הקרוי 'מפתח זר’.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שליפת ועדכון המידע בבסיס הנתונים הטבלאי מתבצע באמצעות שפת ה – </a:t>
            </a:r>
            <a:r>
              <a:rPr 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SQL </a:t>
            </a: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 המאפשרת גישה לנתונים ללא תלות באופן שמירתם הפיזי.</a:t>
            </a:r>
          </a:p>
          <a:p>
            <a:pPr algn="just" rtl="1"/>
            <a:endParaRPr lang="he-IL" sz="24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just" rtl="1"/>
            <a:endParaRPr lang="he-IL" dirty="0"/>
          </a:p>
          <a:p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23ECD-835A-47A8-8EBF-57E7AC46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0258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/>
              <a:t>Order by– </a:t>
            </a:r>
            <a:r>
              <a:rPr lang="he-IL" dirty="0"/>
              <a:t>מיון רשומות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1800" b="0" i="0" u="none" strike="noStrike" baseline="0" dirty="0">
                <a:latin typeface="ArialMT"/>
              </a:rPr>
              <a:t> order by</a:t>
            </a:r>
            <a:r>
              <a:rPr lang="he-IL" sz="1800" b="0" i="0" u="none" strike="noStrike" baseline="0" dirty="0">
                <a:latin typeface="ArialMT"/>
              </a:rPr>
              <a:t>- ממיין את הרשומות החוזרות בסדר עולה או בסדר יורד.</a:t>
            </a:r>
          </a:p>
          <a:p>
            <a:pPr algn="r" rtl="1"/>
            <a:r>
              <a:rPr lang="he-IL" sz="1800" dirty="0">
                <a:latin typeface="ArialMT"/>
              </a:rPr>
              <a:t>ה </a:t>
            </a:r>
            <a:r>
              <a:rPr lang="en-US" sz="1800" dirty="0">
                <a:latin typeface="ArialMT"/>
              </a:rPr>
              <a:t> default </a:t>
            </a:r>
            <a:r>
              <a:rPr lang="he-IL" sz="1800" dirty="0">
                <a:latin typeface="ArialMT"/>
              </a:rPr>
              <a:t>הוא סדר עולה </a:t>
            </a:r>
            <a:endParaRPr lang="he-IL" sz="1800" b="0" i="0" u="none" strike="noStrike" baseline="0" dirty="0">
              <a:latin typeface="ArialMT"/>
            </a:endParaRPr>
          </a:p>
          <a:p>
            <a:pPr marL="0" indent="0" algn="r" rtl="1">
              <a:buNone/>
            </a:pPr>
            <a:endParaRPr lang="he-IL" sz="1800" b="0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0974A-3A9C-4B24-A8CB-D055A4A8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79595"/>
            <a:ext cx="4395952" cy="42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36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/>
              <a:t>Order by– </a:t>
            </a:r>
            <a:r>
              <a:rPr lang="he-IL" dirty="0"/>
              <a:t>מיון רשומות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1800" b="0" i="0" u="none" strike="noStrike" baseline="0" dirty="0">
                <a:latin typeface="ArialMT"/>
              </a:rPr>
              <a:t>במידה והשתמשנו ב – </a:t>
            </a:r>
            <a:r>
              <a:rPr lang="en-US" sz="1800" b="0" i="0" u="none" strike="noStrike" baseline="0" dirty="0">
                <a:latin typeface="ArialMT"/>
              </a:rPr>
              <a:t>alias</a:t>
            </a:r>
            <a:r>
              <a:rPr lang="he-IL" sz="1800" b="0" i="0" u="none" strike="noStrike" baseline="0" dirty="0">
                <a:latin typeface="ArialMT"/>
              </a:rPr>
              <a:t> ניתן לבצע מיון לפי ה - </a:t>
            </a:r>
            <a:r>
              <a:rPr lang="en-US" sz="1800" b="0" i="0" u="none" strike="noStrike" baseline="0" dirty="0">
                <a:latin typeface="ArialMT"/>
              </a:rPr>
              <a:t>alias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יש חשיבות לסדר הכתיבה, ניתן להגדיר מספר שדות שלפיהם יתבצע מיון אך יש לזכור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שהשדה הראשון יהיה המיון הראשוני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ניתן למיין לפי המיקום של עמודה בשאילתת ה - </a:t>
            </a:r>
            <a:r>
              <a:rPr lang="en-US" sz="1800" b="0" i="0" u="none" strike="noStrike" baseline="0" dirty="0">
                <a:latin typeface="ArialMT"/>
              </a:rPr>
              <a:t>Select</a:t>
            </a:r>
            <a:endParaRPr lang="he-IL" sz="1800" b="0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4BFBE-3612-44F8-BDE4-DA5A6024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845"/>
            <a:ext cx="5073911" cy="38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13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/>
              <a:t>Select top– </a:t>
            </a:r>
            <a:r>
              <a:rPr lang="he-IL" dirty="0"/>
              <a:t>מיון רשומות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sz="1800" b="0" i="0" u="none" strike="noStrike" baseline="0" dirty="0">
                <a:latin typeface="ArialMT"/>
              </a:rPr>
              <a:t>N</a:t>
            </a:r>
            <a:r>
              <a:rPr lang="he-IL" sz="1800" b="0" i="0" u="none" strike="noStrike" baseline="0" dirty="0">
                <a:latin typeface="ArialMT"/>
              </a:rPr>
              <a:t> מייצג מספר שלם - ניתן לבחור </a:t>
            </a:r>
            <a:r>
              <a:rPr lang="en-US" sz="1800" b="0" i="0" u="none" strike="noStrike" baseline="0" dirty="0">
                <a:latin typeface="ArialMT"/>
              </a:rPr>
              <a:t>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N </a:t>
            </a:r>
            <a:r>
              <a:rPr lang="he-IL" sz="1800" b="0" i="0" u="none" strike="noStrike" baseline="0" dirty="0">
                <a:latin typeface="ArialMT"/>
              </a:rPr>
              <a:t>רשומות עליונות מתוצאת השאילתה שהתקבלה.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ל -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N </a:t>
            </a:r>
            <a:r>
              <a:rPr lang="he-IL" sz="18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he-IL" sz="1800" b="0" i="0" u="none" strike="noStrike" baseline="0" dirty="0">
                <a:latin typeface="ArialMT"/>
              </a:rPr>
              <a:t>יש וריאציה נוספת המאפשרת לשלוף </a:t>
            </a:r>
            <a:r>
              <a:rPr lang="en-US" sz="1800" b="0" i="0" u="none" strike="noStrike" baseline="0" dirty="0">
                <a:latin typeface="Arial" panose="020B0604020202020204" pitchFamily="34" charset="0"/>
              </a:rPr>
              <a:t>TOP </a:t>
            </a:r>
            <a:r>
              <a:rPr lang="he-IL" sz="1800" b="0" i="0" u="none" strike="noStrike" baseline="0" dirty="0">
                <a:latin typeface="Arial" panose="020B0604020202020204" pitchFamily="34" charset="0"/>
              </a:rPr>
              <a:t> </a:t>
            </a:r>
            <a:r>
              <a:rPr lang="he-IL" sz="1800" b="0" i="0" u="none" strike="noStrike" baseline="0" dirty="0">
                <a:latin typeface="ArialMT"/>
              </a:rPr>
              <a:t>לאופרטור מתוצאות השאילתה</a:t>
            </a:r>
          </a:p>
          <a:p>
            <a:pPr algn="r" rtl="1"/>
            <a:r>
              <a:rPr lang="he-IL" sz="1800" b="0" i="0" u="none" strike="noStrike" baseline="0" dirty="0">
                <a:latin typeface="ArialMT"/>
              </a:rPr>
              <a:t>בדרך כלל נעשה שימוש של ה – </a:t>
            </a:r>
            <a:r>
              <a:rPr lang="en-US" sz="1800" b="0" i="0" u="none" strike="noStrike" baseline="0" dirty="0">
                <a:latin typeface="ArialMT"/>
              </a:rPr>
              <a:t>TOP </a:t>
            </a:r>
            <a:r>
              <a:rPr lang="he-IL" sz="1800" b="0" i="0" u="none" strike="noStrike" baseline="0" dirty="0">
                <a:latin typeface="ArialMT"/>
              </a:rPr>
              <a:t> בשילוב עם </a:t>
            </a:r>
            <a:r>
              <a:rPr lang="en-US" sz="1800" b="0" i="0" u="none" strike="noStrike" baseline="0" dirty="0">
                <a:latin typeface="ArialMT"/>
              </a:rPr>
              <a:t>Order By </a:t>
            </a:r>
            <a:r>
              <a:rPr lang="he-IL" sz="1800" b="0" i="0" u="none" strike="noStrike" baseline="0" dirty="0">
                <a:latin typeface="ArialMT"/>
              </a:rPr>
              <a:t> כך למשל נשלוף את עשרת המוצרים היקרים מטבלת </a:t>
            </a:r>
            <a:r>
              <a:rPr lang="en-US" sz="1800" b="0" i="0" u="none" strike="noStrike" baseline="0" dirty="0">
                <a:latin typeface="ArialMT"/>
              </a:rPr>
              <a:t>Products</a:t>
            </a:r>
            <a:endParaRPr lang="he-IL" sz="1800" b="0" i="0" u="none" strike="noStrike" baseline="0" dirty="0">
              <a:latin typeface="ArialMT"/>
            </a:endParaRPr>
          </a:p>
          <a:p>
            <a:pPr algn="r" rtl="1"/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BEC5B-5158-4892-9C2A-56D2DAC2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53904"/>
            <a:ext cx="5464515" cy="322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2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/>
              <a:t>שאילתות מקוננות -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1800" b="1" dirty="0">
                <a:latin typeface="ArialMT"/>
              </a:rPr>
              <a:t>שאילתת </a:t>
            </a:r>
            <a:r>
              <a:rPr lang="en-US" sz="1800" b="1" dirty="0">
                <a:latin typeface="ArialMT"/>
              </a:rPr>
              <a:t>SQL</a:t>
            </a:r>
            <a:r>
              <a:rPr lang="he-IL" sz="1800" b="1" dirty="0">
                <a:latin typeface="ArialMT"/>
              </a:rPr>
              <a:t> "הנעטפת" בשאילתה חיצונית</a:t>
            </a:r>
          </a:p>
          <a:p>
            <a:pPr algn="r" rtl="1"/>
            <a:r>
              <a:rPr lang="he-IL" sz="1800" b="1" i="0" u="none" strike="noStrike" baseline="0" dirty="0">
                <a:latin typeface="ArialMT"/>
              </a:rPr>
              <a:t>לדוגמה.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4ABF5-1093-4739-9BED-3592BF686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8021"/>
            <a:ext cx="7377660" cy="34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88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/>
              <a:t>עבודה עצמית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b="1" i="0" u="none" strike="noStrike" baseline="0" dirty="0">
                <a:latin typeface="ArialMT"/>
              </a:rPr>
              <a:t>נא לפתור את התרגילים  (20) בעמודים 13-14 מהחומר שקיבלתם</a:t>
            </a:r>
          </a:p>
          <a:p>
            <a:pPr marL="0" indent="0" algn="r" rtl="1">
              <a:buNone/>
            </a:pPr>
            <a:r>
              <a:rPr lang="he-IL" sz="1800" b="1" dirty="0">
                <a:latin typeface="ArialMT"/>
              </a:rPr>
              <a:t>קובץ מבוא לבסיסי נתונים ושפת </a:t>
            </a:r>
            <a:r>
              <a:rPr lang="en-US" sz="1800" b="1" dirty="0">
                <a:latin typeface="ArialMT"/>
              </a:rPr>
              <a:t> </a:t>
            </a:r>
            <a:r>
              <a:rPr lang="en-US" sz="1800" b="1" dirty="0" err="1">
                <a:latin typeface="ArialMT"/>
              </a:rPr>
              <a:t>tsql</a:t>
            </a: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r>
              <a:rPr lang="he-IL" sz="1800" b="1" i="0" u="none" strike="noStrike" baseline="0" dirty="0">
                <a:latin typeface="ArialMT"/>
              </a:rPr>
              <a:t>בהצלחה</a:t>
            </a: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3626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b="1" i="0" u="none" strike="noStrike" baseline="0" dirty="0">
                <a:latin typeface="Arial-BoldMT"/>
              </a:rPr>
              <a:t>פונקציות </a:t>
            </a:r>
            <a:r>
              <a:rPr lang="he-IL" b="1" i="0" u="none" strike="noStrike" baseline="0" dirty="0" err="1">
                <a:latin typeface="Arial-BoldMT"/>
              </a:rPr>
              <a:t>סקלאריות</a:t>
            </a:r>
            <a:r>
              <a:rPr lang="he-IL" b="1" i="0" u="none" strike="noStrike" baseline="0" dirty="0">
                <a:latin typeface="Arial-BoldMT"/>
              </a:rPr>
              <a:t> – הרחבת ידע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1800" b="1" i="0" u="none" strike="noStrike" baseline="0" dirty="0">
                <a:latin typeface="ArialMT"/>
              </a:rPr>
              <a:t>פונקציות מתמטיות כגון: </a:t>
            </a:r>
            <a:r>
              <a:rPr lang="en-US" sz="1800" b="1" i="0" u="none" strike="noStrike" baseline="0" dirty="0">
                <a:latin typeface="ArialMT"/>
              </a:rPr>
              <a:t>CEILING,FLOOR,ROUND </a:t>
            </a:r>
          </a:p>
          <a:p>
            <a:pPr algn="r" rtl="1"/>
            <a:r>
              <a:rPr lang="he-IL" sz="1800" b="1" i="0" u="none" strike="noStrike" baseline="0" dirty="0">
                <a:latin typeface="ArialMT"/>
              </a:rPr>
              <a:t>פונקציות </a:t>
            </a:r>
            <a:r>
              <a:rPr lang="he-IL" sz="1800" b="1" i="0" u="none" strike="noStrike" baseline="0" dirty="0" err="1">
                <a:latin typeface="ArialMT"/>
              </a:rPr>
              <a:t>מחרוזתיות</a:t>
            </a:r>
            <a:r>
              <a:rPr lang="he-IL" sz="1800" b="1" i="0" u="none" strike="noStrike" baseline="0" dirty="0">
                <a:latin typeface="ArialMT"/>
              </a:rPr>
              <a:t> כגון: </a:t>
            </a:r>
            <a:r>
              <a:rPr lang="en-US" sz="1800" b="1" i="0" u="none" strike="noStrike" baseline="0" dirty="0">
                <a:latin typeface="ArialMT"/>
              </a:rPr>
              <a:t>Right, Left, Len, Trim, </a:t>
            </a:r>
            <a:r>
              <a:rPr lang="en-US" sz="1800" b="1" i="0" u="none" strike="noStrike" baseline="0" dirty="0" err="1">
                <a:latin typeface="ArialMT"/>
              </a:rPr>
              <a:t>Ltrim</a:t>
            </a:r>
            <a:r>
              <a:rPr lang="en-US" sz="1800" b="1" i="0" u="none" strike="noStrike" baseline="0" dirty="0">
                <a:latin typeface="ArialMT"/>
              </a:rPr>
              <a:t>, </a:t>
            </a:r>
            <a:r>
              <a:rPr lang="en-US" sz="1800" b="1" i="0" u="none" strike="noStrike" baseline="0" dirty="0" err="1">
                <a:latin typeface="ArialMT"/>
              </a:rPr>
              <a:t>Repalce</a:t>
            </a:r>
            <a:endParaRPr lang="he-IL" sz="1800" b="1" i="0" u="none" strike="noStrike" baseline="0" dirty="0">
              <a:latin typeface="ArialMT"/>
            </a:endParaRPr>
          </a:p>
          <a:p>
            <a:pPr algn="r" rtl="1"/>
            <a:r>
              <a:rPr lang="he-IL" sz="1800" b="1" i="0" u="none" strike="noStrike" baseline="0" dirty="0">
                <a:latin typeface="ArialMT"/>
              </a:rPr>
              <a:t>פונקציות תאריכים כגון:</a:t>
            </a:r>
            <a:r>
              <a:rPr lang="en-US" sz="1800" b="1" i="0" u="none" strike="noStrike" baseline="0" dirty="0" err="1">
                <a:latin typeface="ArialMT"/>
              </a:rPr>
              <a:t>dateadd</a:t>
            </a:r>
            <a:r>
              <a:rPr lang="en-US" sz="1800" b="1" i="0" u="none" strike="noStrike" baseline="0" dirty="0">
                <a:latin typeface="ArialMT"/>
              </a:rPr>
              <a:t>, </a:t>
            </a:r>
            <a:r>
              <a:rPr lang="en-US" sz="1800" b="1" i="0" u="none" strike="noStrike" baseline="0" dirty="0" err="1">
                <a:latin typeface="ArialMT"/>
              </a:rPr>
              <a:t>datediff</a:t>
            </a:r>
            <a:r>
              <a:rPr lang="en-US" sz="1800" b="1" i="0" u="none" strike="noStrike" baseline="0" dirty="0">
                <a:latin typeface="ArialMT"/>
              </a:rPr>
              <a:t>, </a:t>
            </a:r>
            <a:r>
              <a:rPr lang="en-US" sz="1800" b="1" i="0" u="none" strike="noStrike" baseline="0" dirty="0" err="1">
                <a:latin typeface="ArialMT"/>
              </a:rPr>
              <a:t>datename</a:t>
            </a:r>
            <a:r>
              <a:rPr lang="en-US" sz="1800" b="1" i="0" u="none" strike="noStrike" baseline="0" dirty="0">
                <a:latin typeface="ArialMT"/>
              </a:rPr>
              <a:t>, </a:t>
            </a:r>
            <a:r>
              <a:rPr lang="en-US" sz="1800" b="1" i="0" u="none" strike="noStrike" baseline="0" dirty="0" err="1">
                <a:latin typeface="ArialMT"/>
              </a:rPr>
              <a:t>datepart</a:t>
            </a:r>
            <a:r>
              <a:rPr lang="en-US" sz="1800" b="1" i="0" u="none" strike="noStrike" baseline="0" dirty="0">
                <a:latin typeface="ArialMT"/>
              </a:rPr>
              <a:t>, day, get date ,</a:t>
            </a:r>
            <a:r>
              <a:rPr lang="en-US" sz="1800" b="1" i="0" u="none" strike="noStrike" baseline="0" dirty="0" err="1">
                <a:latin typeface="ArialMT"/>
              </a:rPr>
              <a:t>manth</a:t>
            </a:r>
            <a:r>
              <a:rPr lang="en-US" sz="1800" b="1" i="0" u="none" strike="noStrike" baseline="0" dirty="0">
                <a:latin typeface="ArialMT"/>
              </a:rPr>
              <a:t> ,year</a:t>
            </a:r>
            <a:endParaRPr lang="he-IL" sz="1800" b="1" i="0" u="none" strike="noStrike" baseline="0" dirty="0">
              <a:latin typeface="ArialMT"/>
            </a:endParaRPr>
          </a:p>
          <a:p>
            <a:pPr algn="r" rtl="1"/>
            <a:r>
              <a:rPr lang="he-IL" sz="1800" b="1" i="0" u="none" strike="noStrike" baseline="0" dirty="0">
                <a:latin typeface="ArialMT"/>
              </a:rPr>
              <a:t>פונקציות המרה כגון : </a:t>
            </a:r>
            <a:r>
              <a:rPr lang="en-US" sz="1800" b="1" dirty="0">
                <a:latin typeface="ArialMT"/>
              </a:rPr>
              <a:t>IS NULL ,</a:t>
            </a:r>
            <a:r>
              <a:rPr lang="en-US" sz="1800" b="1" i="0" u="none" strike="noStrike" baseline="0" dirty="0">
                <a:latin typeface="ArialMT"/>
              </a:rPr>
              <a:t>Cast ,Convert</a:t>
            </a:r>
            <a:endParaRPr lang="he-IL" sz="1800" b="1" i="0" u="none" strike="noStrike" baseline="0" dirty="0">
              <a:latin typeface="ArialMT"/>
            </a:endParaRPr>
          </a:p>
          <a:p>
            <a:pPr algn="r" rtl="1"/>
            <a:endParaRPr lang="he-IL" sz="1800" b="1" dirty="0">
              <a:latin typeface="ArialMT"/>
            </a:endParaRPr>
          </a:p>
          <a:p>
            <a:pPr algn="r" rtl="1"/>
            <a:r>
              <a:rPr lang="he-IL" sz="1800" b="1" i="0" u="none" strike="noStrike" baseline="0" dirty="0">
                <a:latin typeface="ArialMT"/>
              </a:rPr>
              <a:t>ניתן להשתמש בפונקציות אלה במשפטי ה- </a:t>
            </a:r>
            <a:r>
              <a:rPr lang="en-US" sz="1800" b="1" i="0" u="none" strike="noStrike" baseline="0" dirty="0">
                <a:latin typeface="ArialMT"/>
              </a:rPr>
              <a:t> select , order by </a:t>
            </a:r>
            <a:r>
              <a:rPr lang="he-IL" sz="1800" b="1" i="0" u="none" strike="noStrike" baseline="0" dirty="0" err="1">
                <a:latin typeface="ArialMT"/>
              </a:rPr>
              <a:t>וה</a:t>
            </a:r>
            <a:r>
              <a:rPr lang="he-IL" sz="1800" b="1" i="0" u="none" strike="noStrike" baseline="0" dirty="0">
                <a:latin typeface="ArialMT"/>
              </a:rPr>
              <a:t> – </a:t>
            </a:r>
            <a:r>
              <a:rPr lang="en-US" sz="1800" b="1" i="0" u="none" strike="noStrike" baseline="0" dirty="0">
                <a:latin typeface="ArialMT"/>
              </a:rPr>
              <a:t>where</a:t>
            </a:r>
            <a:endParaRPr lang="he-IL" sz="1800" b="1" i="0" u="none" strike="noStrike" baseline="0" dirty="0">
              <a:latin typeface="ArialMT"/>
            </a:endParaRPr>
          </a:p>
          <a:p>
            <a:pPr algn="r" rtl="1"/>
            <a:r>
              <a:rPr lang="he-IL" sz="1800" b="1" dirty="0">
                <a:latin typeface="ArialMT"/>
              </a:rPr>
              <a:t>תוכלו לקרוא ולראות דוגמאות בקובץ קובץ מבוא לבסיסי נתונים ושפת </a:t>
            </a:r>
            <a:r>
              <a:rPr lang="en-US" sz="1800" b="1" dirty="0">
                <a:latin typeface="ArialMT"/>
              </a:rPr>
              <a:t> </a:t>
            </a:r>
            <a:r>
              <a:rPr lang="en-US" sz="1800" b="1" dirty="0" err="1">
                <a:latin typeface="ArialMT"/>
              </a:rPr>
              <a:t>tsql</a:t>
            </a:r>
            <a:r>
              <a:rPr lang="en-US" sz="1800" b="1" dirty="0">
                <a:latin typeface="ArialMT"/>
              </a:rPr>
              <a:t> </a:t>
            </a:r>
            <a:r>
              <a:rPr lang="he-IL" sz="1800" b="1" dirty="0">
                <a:latin typeface="ArialMT"/>
              </a:rPr>
              <a:t>- עמודים 15 – 19   </a:t>
            </a:r>
            <a:endParaRPr lang="he-IL" sz="1800" b="1" i="0" u="none" strike="noStrike" baseline="0" dirty="0">
              <a:latin typeface="ArialMT"/>
            </a:endParaRPr>
          </a:p>
          <a:p>
            <a:pPr algn="r" rtl="1"/>
            <a:endParaRPr lang="he-IL" sz="1800" b="1" i="0" u="none" strike="noStrike" baseline="0" dirty="0">
              <a:latin typeface="ArialMT"/>
            </a:endParaRPr>
          </a:p>
          <a:p>
            <a:pPr algn="r" rtl="1"/>
            <a:endParaRPr lang="he-IL" sz="1800" b="1" dirty="0">
              <a:latin typeface="ArialMT"/>
            </a:endParaRPr>
          </a:p>
          <a:p>
            <a:pPr algn="r" rtl="1"/>
            <a:endParaRPr lang="he-IL" sz="1800" b="1" i="0" u="none" strike="noStrike" baseline="0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  <a:p>
            <a:pPr algn="r" rtl="1"/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871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/>
              <a:t>Group Functions</a:t>
            </a:r>
            <a:r>
              <a:rPr lang="he-IL" b="1" dirty="0"/>
              <a:t>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1800" b="1" i="0" u="none" strike="noStrike" baseline="0" dirty="0">
                <a:latin typeface="ArialMT"/>
              </a:rPr>
              <a:t>פעולות המופעלות על מספר רשומות ומחזירות ערך בודד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BA8CC-7957-4D38-A6B6-611F00AE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8746"/>
            <a:ext cx="7381246" cy="37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26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b="1" i="0" u="none" strike="noStrike" baseline="0" dirty="0">
                <a:latin typeface="Arial-BoldMT"/>
              </a:rPr>
              <a:t> - מבנה השאילתה</a:t>
            </a:r>
            <a:r>
              <a:rPr lang="en-US" b="1" i="0" u="none" strike="noStrike" baseline="0" dirty="0">
                <a:latin typeface="Arial-BoldMT"/>
              </a:rPr>
              <a:t>Join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1800" b="1" i="0" u="none" strike="noStrike" baseline="0" dirty="0">
                <a:latin typeface="ArialMT"/>
              </a:rPr>
              <a:t>מטרת השאילתה להביא נתונים מטבלאות שונות הקשר בין הטבלאות יתבצע ע"י שימוש ב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Foreign Key</a:t>
            </a:r>
            <a:r>
              <a:rPr lang="he-IL" sz="1800" b="1" i="0" u="none" strike="noStrike" baseline="0" dirty="0">
                <a:latin typeface="ArialMT"/>
              </a:rPr>
              <a:t> </a:t>
            </a:r>
          </a:p>
          <a:p>
            <a:pPr algn="r" rtl="1"/>
            <a:r>
              <a:rPr lang="he-IL" sz="1800" b="1" i="0" u="none" strike="noStrike" baseline="0" dirty="0">
                <a:latin typeface="ArialMT"/>
              </a:rPr>
              <a:t>חזרה על מושג מפתחות:</a:t>
            </a:r>
          </a:p>
          <a:p>
            <a:pPr algn="r" rtl="1"/>
            <a:r>
              <a:rPr lang="en-US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Primary Key</a:t>
            </a:r>
            <a:r>
              <a:rPr lang="he-IL" sz="1800" b="1" i="0" u="none" strike="noStrike" baseline="0" dirty="0">
                <a:latin typeface="ArialMT"/>
              </a:rPr>
              <a:t> המפתח הראשי, הוא עמודה אחת או יותר, שבעזרתן ניתן לזהות את הרשומה באופן חד-חד-ערכי</a:t>
            </a:r>
          </a:p>
          <a:p>
            <a:pPr algn="r" rtl="1"/>
            <a:r>
              <a:rPr lang="en-US" sz="12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Foreign Key</a:t>
            </a:r>
            <a:r>
              <a:rPr lang="he-IL" sz="1800" b="1" dirty="0">
                <a:latin typeface="ArialMT"/>
              </a:rPr>
              <a:t> מפתח זר ערך בעמודה כל שהיא בטבלה המקושרת לטבלה אחרת בה אותו ערך משמש כמפתח ראשי</a:t>
            </a:r>
          </a:p>
          <a:p>
            <a:pPr algn="r" rtl="1"/>
            <a:endParaRPr lang="he-IL" sz="1800" b="1" i="0" u="none" strike="noStrike" baseline="0" dirty="0">
              <a:latin typeface="ArialMT"/>
            </a:endParaRPr>
          </a:p>
          <a:p>
            <a:pPr algn="r" rtl="1"/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5A552-415C-427E-AA2C-1567D5CE6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07807"/>
            <a:ext cx="2590800" cy="32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72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b="1" i="0" u="none" strike="noStrike" baseline="0" dirty="0">
                <a:latin typeface="Arial-BoldMT"/>
              </a:rPr>
              <a:t> - שילוב נתונים ממספר טבלאות</a:t>
            </a:r>
            <a:r>
              <a:rPr lang="en-US" b="1" i="0" u="none" strike="noStrike" baseline="0" dirty="0">
                <a:latin typeface="Arial-BoldMT"/>
              </a:rPr>
              <a:t>Join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1800" b="1" i="0" u="none" strike="noStrike" baseline="0" dirty="0">
                <a:latin typeface="ArialMT"/>
              </a:rPr>
              <a:t>כינויים לטבלאות</a:t>
            </a:r>
          </a:p>
          <a:p>
            <a:pPr algn="r" rtl="1"/>
            <a:r>
              <a:rPr lang="he-IL" sz="1800" b="1" i="0" u="none" strike="noStrike" baseline="0" dirty="0">
                <a:latin typeface="ArialMT"/>
              </a:rPr>
              <a:t>כינויים לטבלאות מייעלים את נוחות הכתיבה ואת הקריאות של שאילתות בעיקר ב </a:t>
            </a:r>
            <a:r>
              <a:rPr lang="en-US" sz="1800" b="1" i="0" u="none" strike="noStrike" baseline="0" dirty="0">
                <a:latin typeface="ArialMT"/>
              </a:rPr>
              <a:t>JOIN </a:t>
            </a:r>
            <a:r>
              <a:rPr lang="he-IL" sz="1800" b="1" i="0" u="none" strike="noStrike" baseline="0" dirty="0">
                <a:latin typeface="ArialMT"/>
              </a:rPr>
              <a:t> , במקום לכתוב אחרי כל עמודה ועמודה שם טבלה מלא (דבר שעלול להיות מאוד ארוך ומסורבל) נשתמש בכינויים.</a:t>
            </a:r>
          </a:p>
          <a:p>
            <a:pPr algn="r" rtl="1"/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0E13F-FA8A-4EDF-939B-D439E5F09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39541"/>
            <a:ext cx="4797972" cy="3437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12BCA-80D9-47A9-B73B-D0399A00E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648" y="2762048"/>
            <a:ext cx="6264166" cy="21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8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b="1" i="0" u="none" strike="noStrike" baseline="0" dirty="0">
                <a:latin typeface="Arial-BoldMT"/>
              </a:rPr>
              <a:t> - מבנה השאילתה</a:t>
            </a:r>
            <a:r>
              <a:rPr lang="en-US" b="1" i="0" u="none" strike="noStrike" baseline="0" dirty="0">
                <a:latin typeface="Arial-BoldMT"/>
              </a:rPr>
              <a:t>Join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545" y="1494549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 algn="l"/>
            <a:endParaRPr lang="he-IL" sz="1800" b="1" i="0" u="none" strike="noStrike" baseline="0" dirty="0">
              <a:latin typeface="ArialMT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9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 this query we are getting data from 2 tables: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9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Products p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9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Categories </a:t>
            </a:r>
            <a:r>
              <a:rPr lang="en-US" sz="9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9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From Products p we select </a:t>
            </a:r>
            <a:r>
              <a:rPr lang="en-US" sz="9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</a:t>
            </a:r>
            <a:r>
              <a:rPr lang="en-US" sz="9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9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ProductName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9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From Categories we select </a:t>
            </a:r>
            <a:r>
              <a:rPr lang="en-US" sz="9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9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US" sz="9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CategoryName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9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We can connect this tables because both of the tables have filed in common 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9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The files category id from Products p Exist in Categories </a:t>
            </a:r>
            <a:r>
              <a:rPr lang="en-US" sz="9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US" sz="1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65DD8-D332-4FDB-86E9-3BC3569C6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524" y="1970066"/>
            <a:ext cx="3961707" cy="12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0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4732-D22A-4399-BB74-BDB765B35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6194" y="944849"/>
            <a:ext cx="9144000" cy="1074988"/>
          </a:xfrm>
        </p:spPr>
        <p:txBody>
          <a:bodyPr/>
          <a:lstStyle/>
          <a:p>
            <a:pPr algn="r" rtl="1"/>
            <a:r>
              <a:rPr lang="he-I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בסיסי נתונים נפוצים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EC8F0-B1F7-41C2-B373-C2F68B6F1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36958"/>
            <a:ext cx="9144000" cy="3035069"/>
          </a:xfrm>
        </p:spPr>
        <p:txBody>
          <a:bodyPr>
            <a:normAutofit/>
          </a:bodyPr>
          <a:lstStyle/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he-IL" sz="2400" dirty="0">
                <a:solidFill>
                  <a:srgbClr val="202122"/>
                </a:solidFill>
                <a:latin typeface="Arial" panose="020B0604020202020204" pitchFamily="34" charset="0"/>
              </a:rPr>
              <a:t>מודל רישתי - מציג את בסיס הנתונים כרשת של צמתים וערוצים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he-IL" dirty="0"/>
              <a:t>מודל היררכי - מודל זה הנתונים מאורגנים במבנה של עץ לפי היררכיית התפקידים שלהם והיחסים ביניהם.</a:t>
            </a:r>
            <a:endParaRPr lang="he-IL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en-US" dirty="0"/>
              <a:t>NOSQL </a:t>
            </a:r>
            <a:r>
              <a:rPr lang="he-IL" dirty="0"/>
              <a:t> הוא קטגוריה חדשה יחסית של בסיסי נתונים, אשר נותנים פתרון אחסון וגישה למידע שאינו ממודל במבנה טבלאי יחסי אשר נפוץ בבסיסי נתונים יחסיים.</a:t>
            </a:r>
          </a:p>
          <a:p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472EF7-694F-4E4C-9210-17AE5A8C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4730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b="1" i="0" u="none" strike="noStrike" baseline="0" dirty="0">
                <a:latin typeface="Arial-BoldMT"/>
              </a:rPr>
              <a:t> </a:t>
            </a:r>
            <a:r>
              <a:rPr lang="en-US" b="0" i="0" dirty="0">
                <a:effectLst/>
                <a:latin typeface="-apple-system"/>
              </a:rPr>
              <a:t>Understand JOIN types</a:t>
            </a:r>
            <a:br>
              <a:rPr lang="en-US" b="0" i="0" dirty="0">
                <a:effectLst/>
                <a:latin typeface="-apple-system"/>
              </a:rPr>
            </a:b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5" name="Understand JOIN types">
            <a:hlinkClick r:id="" action="ppaction://media"/>
            <a:extLst>
              <a:ext uri="{FF2B5EF4-FFF2-40B4-BE49-F238E27FC236}">
                <a16:creationId xmlns:a16="http://schemas.microsoft.com/office/drawing/2014/main" id="{472FAEAF-3BDB-46A9-BC88-3E5B24C1131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4435" y="2104824"/>
            <a:ext cx="9143999" cy="40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10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2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b="1" i="0" u="none" strike="noStrike" baseline="0" dirty="0">
                <a:latin typeface="Arial-BoldMT"/>
              </a:rPr>
              <a:t> - מבנה השאילתה</a:t>
            </a:r>
            <a:r>
              <a:rPr lang="en-US" b="1" i="0" u="none" strike="noStrike" baseline="0" dirty="0">
                <a:latin typeface="Arial-BoldMT"/>
              </a:rPr>
              <a:t>Join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410"/>
            <a:ext cx="10515600" cy="5056023"/>
          </a:xfrm>
        </p:spPr>
        <p:txBody>
          <a:bodyPr>
            <a:normAutofit fontScale="25000" lnSpcReduction="20000"/>
          </a:bodyPr>
          <a:lstStyle/>
          <a:p>
            <a:pPr algn="l"/>
            <a:endParaRPr lang="he-IL" sz="1800" b="1" i="0" u="none" strike="noStrike" baseline="0" dirty="0">
              <a:latin typeface="ArialMT"/>
            </a:endParaRP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 words: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INNER JOIN – Will return all data that exist on both of tables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RIGHT JOIN- will return all data form the right table and the matched records from the left table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LEFT JOIN -will return all data form the left table  and the matched records from the right table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FULL JOIN- Will return all data from both of tables include unmatched data</a:t>
            </a:r>
            <a:endParaRPr lang="en-US" sz="1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96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ON-is the related column</a:t>
            </a:r>
            <a:r>
              <a:rPr lang="en-US" sz="9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between the  tables</a:t>
            </a: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ct val="107000"/>
              </a:lnSpc>
              <a:spcAft>
                <a:spcPts val="800"/>
              </a:spcAft>
              <a:buNone/>
            </a:pPr>
            <a:endParaRPr lang="en-US" sz="9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2006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/>
              <a:t>עבודה עצמית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b="1" i="0" u="none" strike="noStrike" baseline="0" dirty="0">
                <a:latin typeface="ArialMT"/>
              </a:rPr>
              <a:t>נא לפתור את תרגיל 5 בעמודים 27</a:t>
            </a:r>
            <a:r>
              <a:rPr lang="he-IL" sz="1800" b="1" dirty="0">
                <a:latin typeface="ArialMT"/>
              </a:rPr>
              <a:t> הקובץ מבוא לבסיסי נתונים ושפת </a:t>
            </a:r>
            <a:r>
              <a:rPr lang="en-US" sz="1800" b="1" dirty="0">
                <a:latin typeface="ArialMT"/>
              </a:rPr>
              <a:t> </a:t>
            </a:r>
            <a:r>
              <a:rPr lang="en-US" sz="1800" b="1" dirty="0" err="1">
                <a:latin typeface="ArialMT"/>
              </a:rPr>
              <a:t>tsql</a:t>
            </a: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r>
              <a:rPr lang="he-IL" sz="1800" b="1" i="0" u="none" strike="noStrike" baseline="0" dirty="0">
                <a:latin typeface="ArialMT"/>
              </a:rPr>
              <a:t>בהצלחה</a:t>
            </a: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4676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/>
              <a:t>סדר הרצת השאילתה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BB97E6-F546-4D5B-AFA4-57F21DF173C9}"/>
              </a:ext>
            </a:extLst>
          </p:cNvPr>
          <p:cNvSpPr txBox="1">
            <a:spLocks/>
          </p:cNvSpPr>
          <p:nvPr/>
        </p:nvSpPr>
        <p:spPr>
          <a:xfrm>
            <a:off x="-2005139" y="341644"/>
            <a:ext cx="8101139" cy="668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he-IL" dirty="0"/>
          </a:p>
        </p:txBody>
      </p:sp>
      <p:pic>
        <p:nvPicPr>
          <p:cNvPr id="6" name="Picture 2" descr="enter image description here">
            <a:extLst>
              <a:ext uri="{FF2B5EF4-FFF2-40B4-BE49-F238E27FC236}">
                <a16:creationId xmlns:a16="http://schemas.microsoft.com/office/drawing/2014/main" id="{27039E13-7C39-46E7-B5D4-4B6A2E4B8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24" y="893612"/>
            <a:ext cx="3474537" cy="528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950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DML - </a:t>
            </a:r>
            <a:r>
              <a:rPr lang="en-US" b="0" i="0" u="none" strike="noStrike" baseline="0" dirty="0">
                <a:latin typeface="Arial" panose="020B0604020202020204" pitchFamily="34" charset="0"/>
              </a:rPr>
              <a:t>Data Manipulation Language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b="1" dirty="0">
                <a:latin typeface="ArialMT"/>
              </a:rPr>
              <a:t>פקודות </a:t>
            </a:r>
            <a:r>
              <a:rPr lang="en-US" sz="1800" b="1" dirty="0">
                <a:latin typeface="ArialMT"/>
              </a:rPr>
              <a:t> DML </a:t>
            </a:r>
            <a:r>
              <a:rPr lang="he-IL" sz="1800" b="1" dirty="0">
                <a:latin typeface="ArialMT"/>
              </a:rPr>
              <a:t>הינן אחראיות על שינויים בבסיס הנתונים.</a:t>
            </a:r>
          </a:p>
          <a:p>
            <a:pPr marL="0" indent="0" algn="r" rtl="1">
              <a:buNone/>
            </a:pPr>
            <a:r>
              <a:rPr lang="he-IL" sz="1800" b="1" dirty="0">
                <a:latin typeface="ArialMT"/>
              </a:rPr>
              <a:t>קיימות 3 פקודות בסיסיות :</a:t>
            </a:r>
          </a:p>
          <a:p>
            <a:pPr marL="0" indent="0" algn="r" rtl="1">
              <a:buNone/>
            </a:pPr>
            <a:r>
              <a:rPr lang="en-US" sz="1800" b="1" dirty="0">
                <a:latin typeface="ArialMT"/>
              </a:rPr>
              <a:t>Insert - </a:t>
            </a:r>
            <a:r>
              <a:rPr lang="he-IL" sz="1800" b="1" dirty="0">
                <a:latin typeface="ArialMT"/>
              </a:rPr>
              <a:t> הוספת רשומה </a:t>
            </a:r>
          </a:p>
          <a:p>
            <a:pPr marL="0" indent="0" algn="r" rtl="1">
              <a:buNone/>
            </a:pPr>
            <a:r>
              <a:rPr lang="en-US" sz="1800" b="1" dirty="0">
                <a:latin typeface="ArialMT"/>
              </a:rPr>
              <a:t>Update - </a:t>
            </a:r>
            <a:r>
              <a:rPr lang="he-IL" sz="1800" b="1" dirty="0">
                <a:latin typeface="ArialMT"/>
              </a:rPr>
              <a:t> עדכון רשומה </a:t>
            </a:r>
          </a:p>
          <a:p>
            <a:pPr marL="0" indent="0" algn="r" rtl="1">
              <a:buNone/>
            </a:pPr>
            <a:r>
              <a:rPr lang="en-US" sz="1800" b="1" dirty="0">
                <a:latin typeface="ArialMT"/>
              </a:rPr>
              <a:t>Delete - </a:t>
            </a:r>
            <a:r>
              <a:rPr lang="he-IL" sz="1800" b="1" dirty="0">
                <a:latin typeface="ArialMT"/>
              </a:rPr>
              <a:t> מחיקת רשומה </a:t>
            </a: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4531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400" b="1" dirty="0"/>
              <a:t> </a:t>
            </a:r>
            <a:r>
              <a:rPr lang="en-US" sz="2400" b="1" dirty="0"/>
              <a:t>- </a:t>
            </a:r>
            <a:r>
              <a:rPr lang="en-US" sz="3200" b="1" dirty="0"/>
              <a:t>Insert</a:t>
            </a:r>
            <a:r>
              <a:rPr lang="en-US" sz="2400" b="1" dirty="0"/>
              <a:t> </a:t>
            </a:r>
            <a:r>
              <a:rPr lang="he-IL" sz="2400" b="1" i="0" u="none" strike="noStrike" baseline="0" dirty="0">
                <a:latin typeface="ArialMT"/>
              </a:rPr>
              <a:t>מוסיפה שורה חדשה לבסיס הנתונים , הפקודה מכילה את שם הטבלה אליה יש להוסיף את השורה החדשה ואת הערכים שעל השורה החדשה להכיל</a:t>
            </a:r>
            <a:endParaRPr lang="he-I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FB3D4-7819-4F3F-831C-62250EFF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0291"/>
            <a:ext cx="6667843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55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2400" b="1" dirty="0"/>
              <a:t> דרך נוספת המאפשרת לא להכניס את כל נתוני הטבלה , או לא לפי סדר הופעתם הינה ע"י</a:t>
            </a:r>
            <a:br>
              <a:rPr lang="he-IL" sz="2400" b="1" dirty="0"/>
            </a:br>
            <a:r>
              <a:rPr lang="he-IL" sz="2400" b="1" dirty="0"/>
              <a:t>ציון שמות העמודות ע"פ המבנה הבא:</a:t>
            </a:r>
            <a:r>
              <a:rPr lang="en-US" sz="2400" b="1" dirty="0"/>
              <a:t>-</a:t>
            </a:r>
            <a:endParaRPr lang="he-I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b="1" i="0" u="none" strike="noStrike" baseline="0" dirty="0">
                <a:latin typeface="ArialMT"/>
              </a:rPr>
              <a:t>נבצע זאת :</a:t>
            </a: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63DC7-E846-4F4F-9EC1-713135AAA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59" y="4372950"/>
            <a:ext cx="8039359" cy="1042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CC6AC6-2BE2-47DE-B60E-55B7B39E0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60" y="2449477"/>
            <a:ext cx="8039359" cy="11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44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>
                <a:highlight>
                  <a:srgbClr val="FFFF00"/>
                </a:highlight>
              </a:rPr>
              <a:t>- </a:t>
            </a:r>
            <a:r>
              <a:rPr lang="en-US" sz="3200" b="1" dirty="0">
                <a:highlight>
                  <a:srgbClr val="FFFF00"/>
                </a:highlight>
              </a:rPr>
              <a:t>Insert</a:t>
            </a:r>
            <a:r>
              <a:rPr lang="he-IL" sz="2400" b="1" i="0" u="none" strike="noStrike" baseline="0" dirty="0">
                <a:highlight>
                  <a:srgbClr val="FFFF00"/>
                </a:highlight>
                <a:latin typeface="ArialMT"/>
              </a:rPr>
              <a:t>הוספת רשומות מטבלה אחרת </a:t>
            </a:r>
            <a:r>
              <a:rPr lang="he-IL" sz="2400" b="1" i="0" u="none" strike="noStrike" baseline="0" dirty="0">
                <a:latin typeface="ArialMT"/>
              </a:rPr>
              <a:t>.</a:t>
            </a:r>
            <a:br>
              <a:rPr lang="he-IL" sz="2400" b="1" i="0" u="none" strike="noStrike" baseline="0" dirty="0">
                <a:latin typeface="ArialMT"/>
              </a:rPr>
            </a:br>
            <a:r>
              <a:rPr lang="he-IL" sz="2400" b="1" i="0" u="none" strike="noStrike" baseline="0" dirty="0">
                <a:latin typeface="ArialMT"/>
              </a:rPr>
              <a:t>ניתן לבצע הוספה של רשומות מטבלה אחת לטבלה שניה על ידי שימוש בשאילתה.</a:t>
            </a:r>
            <a:br>
              <a:rPr lang="he-IL" sz="2400" b="1" i="0" u="none" strike="noStrike" baseline="0" dirty="0">
                <a:latin typeface="ArialMT"/>
              </a:rPr>
            </a:br>
            <a:endParaRPr lang="he-I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b="1" i="0" u="none" strike="noStrike" baseline="0" dirty="0">
                <a:latin typeface="ArialMT"/>
              </a:rPr>
              <a:t>שלב ראשון נקים טבלה חדשה.....</a:t>
            </a:r>
          </a:p>
          <a:p>
            <a:pPr marL="0" indent="0" algn="r" rtl="1">
              <a:buNone/>
            </a:pPr>
            <a:r>
              <a:rPr lang="he-IL" sz="1800" b="1" dirty="0">
                <a:latin typeface="ArialMT"/>
              </a:rPr>
              <a:t>זהו זה בול הזמן לדבר על יצירת טבלה חדשה:</a:t>
            </a:r>
          </a:p>
          <a:p>
            <a:pPr marL="0" indent="0" algn="r" rtl="1">
              <a:buNone/>
            </a:pPr>
            <a:r>
              <a:rPr lang="he-IL" sz="1800" b="1" dirty="0">
                <a:latin typeface="ArialMT"/>
              </a:rPr>
              <a:t>יצירת טבלה- </a:t>
            </a:r>
            <a:r>
              <a:rPr lang="en-US" sz="1800" b="1" dirty="0">
                <a:latin typeface="ArialMT"/>
              </a:rPr>
              <a:t> create table</a:t>
            </a: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370BC-10D0-4492-BEED-E35F7B97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1401"/>
            <a:ext cx="8043407" cy="299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1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>
                <a:highlight>
                  <a:srgbClr val="FFFF00"/>
                </a:highlight>
              </a:rPr>
              <a:t>- </a:t>
            </a:r>
            <a:r>
              <a:rPr lang="en-US" sz="3200" b="1" dirty="0">
                <a:highlight>
                  <a:srgbClr val="FFFF00"/>
                </a:highlight>
              </a:rPr>
              <a:t>Insert</a:t>
            </a:r>
            <a:r>
              <a:rPr lang="he-IL" sz="2400" b="1" i="0" u="none" strike="noStrike" baseline="0" dirty="0">
                <a:highlight>
                  <a:srgbClr val="FFFF00"/>
                </a:highlight>
                <a:latin typeface="ArialMT"/>
              </a:rPr>
              <a:t>הוספת רשומות מטבלה אחרת </a:t>
            </a:r>
            <a:r>
              <a:rPr lang="he-IL" sz="2400" b="1" i="0" u="none" strike="noStrike" baseline="0" dirty="0">
                <a:latin typeface="ArialMT"/>
              </a:rPr>
              <a:t>.</a:t>
            </a:r>
            <a:br>
              <a:rPr lang="he-IL" sz="2400" b="1" i="0" u="none" strike="noStrike" baseline="0" dirty="0">
                <a:latin typeface="ArialMT"/>
              </a:rPr>
            </a:br>
            <a:r>
              <a:rPr lang="he-IL" sz="2400" b="1" i="0" u="none" strike="noStrike" baseline="0" dirty="0">
                <a:latin typeface="ArialMT"/>
              </a:rPr>
              <a:t>ניתן לבצע הוספה של רשומות מטבלה אחת לטבלה שניה על ידי שימוש בשאילתה.</a:t>
            </a:r>
            <a:br>
              <a:rPr lang="he-IL" sz="2400" b="1" i="0" u="none" strike="noStrike" baseline="0" dirty="0">
                <a:latin typeface="ArialMT"/>
              </a:rPr>
            </a:br>
            <a:endParaRPr lang="he-I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b="1" dirty="0">
                <a:latin typeface="ArialMT"/>
              </a:rPr>
              <a:t>לאחר יצירת הטבלה</a:t>
            </a:r>
          </a:p>
          <a:p>
            <a:pPr marL="0" indent="0" algn="r" rtl="1">
              <a:buNone/>
            </a:pPr>
            <a:r>
              <a:rPr lang="he-IL" sz="1800" b="1" dirty="0">
                <a:latin typeface="ArialMT"/>
              </a:rPr>
              <a:t>נוכל להשתמש בפקודה </a:t>
            </a:r>
            <a:r>
              <a:rPr lang="en-US" sz="1800" b="1" dirty="0">
                <a:latin typeface="ArialMT"/>
              </a:rPr>
              <a:t> insert into</a:t>
            </a:r>
            <a:r>
              <a:rPr lang="he-IL" sz="1800" b="1" dirty="0">
                <a:latin typeface="ArialMT"/>
              </a:rPr>
              <a:t> שאנחנו מכירים כבר</a:t>
            </a:r>
          </a:p>
          <a:p>
            <a:pPr marL="0" indent="0" algn="r" rtl="1">
              <a:buNone/>
            </a:pPr>
            <a:r>
              <a:rPr lang="he-IL" sz="1800" b="1" dirty="0">
                <a:latin typeface="ArialMT"/>
              </a:rPr>
              <a:t>להכניס נתונים לטבלה החדשה</a:t>
            </a: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CB028-9E81-4EC9-9A9B-DFB12790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35" y="2548310"/>
            <a:ext cx="7315365" cy="36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28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>
                <a:highlight>
                  <a:srgbClr val="FFFF00"/>
                </a:highlight>
              </a:rPr>
              <a:t>- </a:t>
            </a:r>
            <a:r>
              <a:rPr lang="en-US" sz="3200" b="1" dirty="0">
                <a:highlight>
                  <a:srgbClr val="FFFF00"/>
                </a:highlight>
              </a:rPr>
              <a:t>Insert</a:t>
            </a:r>
            <a:r>
              <a:rPr lang="he-IL" sz="2400" b="1" i="0" u="none" strike="noStrike" baseline="0" dirty="0">
                <a:highlight>
                  <a:srgbClr val="FFFF00"/>
                </a:highlight>
                <a:latin typeface="ArialMT"/>
              </a:rPr>
              <a:t>הוספת רשומות מטבלה אחרת </a:t>
            </a:r>
            <a:r>
              <a:rPr lang="he-IL" sz="2400" b="1" i="0" u="none" strike="noStrike" baseline="0" dirty="0">
                <a:latin typeface="ArialMT"/>
              </a:rPr>
              <a:t>.</a:t>
            </a:r>
            <a:br>
              <a:rPr lang="he-IL" sz="2400" b="1" i="0" u="none" strike="noStrike" baseline="0" dirty="0">
                <a:latin typeface="ArialMT"/>
              </a:rPr>
            </a:br>
            <a:r>
              <a:rPr lang="he-IL" sz="2400" b="1" i="0" u="none" strike="noStrike" baseline="0" dirty="0">
                <a:latin typeface="ArialMT"/>
              </a:rPr>
              <a:t>ניתן לבצע הוספה של רשומות מטבלה אחת לטבלה שניה על ידי שימוש בשאילתה.</a:t>
            </a:r>
            <a:br>
              <a:rPr lang="he-IL" sz="2400" b="1" i="0" u="none" strike="noStrike" baseline="0" dirty="0">
                <a:latin typeface="ArialMT"/>
              </a:rPr>
            </a:br>
            <a:endParaRPr lang="he-I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b="1" dirty="0">
                <a:latin typeface="ArialMT"/>
              </a:rPr>
              <a:t>לאחר יצירת הטבלה והכנסת הנתונים נוכל לבדוק את הפעולה ע"י:</a:t>
            </a: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C1BD6-ED25-496A-9699-9E103AC5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4069"/>
            <a:ext cx="5984019" cy="42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5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4732-D22A-4399-BB74-BDB765B35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387" y="785973"/>
            <a:ext cx="9144000" cy="1557500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הקורס יתמקד במודל הטבלאי (יחסי\</a:t>
            </a:r>
            <a:r>
              <a:rPr lang="he-IL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רלציוני</a:t>
            </a:r>
            <a:r>
              <a:rPr lang="he-IL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EC8F0-B1F7-41C2-B373-C2F68B6F1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36958"/>
            <a:ext cx="9144000" cy="3035069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מודל זה בסיס הנתונים בנוי מטבלאות, כאשר כל טבלה מכילה מידע על ישות מסוימת (לדוגמה, לקוחות במערכת בנקאית). </a:t>
            </a:r>
          </a:p>
          <a:p>
            <a:pPr algn="r" rtl="1"/>
            <a:r>
              <a:rPr lang="he-IL" dirty="0"/>
              <a:t>לכל רשומה בטבלה יש שדה </a:t>
            </a:r>
            <a:r>
              <a:rPr lang="en-US" dirty="0"/>
              <a:t>ID </a:t>
            </a:r>
            <a:r>
              <a:rPr lang="he-IL" dirty="0"/>
              <a:t> שמזהה באופן ייחודי את הרשומה. </a:t>
            </a:r>
            <a:r>
              <a:rPr lang="en-US" dirty="0"/>
              <a:t>PK</a:t>
            </a:r>
            <a:endParaRPr lang="he-IL" dirty="0"/>
          </a:p>
          <a:p>
            <a:pPr algn="r" rtl="1"/>
            <a:r>
              <a:rPr lang="he-IL" dirty="0"/>
              <a:t>הקשרים בין הרשומות בטבלאות השונות נעשה באמצעות שדה מיוחד זה הנקרא שדה מפתח </a:t>
            </a:r>
            <a:r>
              <a:rPr lang="en-US" dirty="0"/>
              <a:t>FK</a:t>
            </a:r>
            <a:r>
              <a:rPr lang="he-IL" dirty="0"/>
              <a:t>, שבו ערכים זהים מסמלים קשר בין הרשומות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CF56A-133E-4105-9681-5849C2EA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2374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 algn="r" rtl="1">
              <a:buNone/>
            </a:pPr>
            <a:br>
              <a:rPr lang="he-IL" sz="2400" b="1" dirty="0">
                <a:highlight>
                  <a:srgbClr val="FFFF00"/>
                </a:highlight>
              </a:rPr>
            </a:br>
            <a:r>
              <a:rPr lang="he-IL" sz="2400" b="1" dirty="0">
                <a:highlight>
                  <a:srgbClr val="FFFF00"/>
                </a:highlight>
              </a:rPr>
              <a:t>הכנסת ערכי </a:t>
            </a:r>
            <a:r>
              <a:rPr lang="en-US" sz="2400" b="1" dirty="0">
                <a:highlight>
                  <a:srgbClr val="FFFF00"/>
                </a:highlight>
              </a:rPr>
              <a:t> Null </a:t>
            </a:r>
            <a:r>
              <a:rPr lang="he-IL" sz="2400" b="1" dirty="0">
                <a:highlight>
                  <a:srgbClr val="FFFF00"/>
                </a:highlight>
              </a:rPr>
              <a:t>ו- </a:t>
            </a:r>
            <a:r>
              <a:rPr lang="en-US" sz="2400" b="1" dirty="0" err="1">
                <a:highlight>
                  <a:srgbClr val="FFFF00"/>
                </a:highlight>
              </a:rPr>
              <a:t>Defult</a:t>
            </a:r>
            <a:r>
              <a:rPr lang="he-IL" sz="2400" b="1" i="0" u="none" strike="noStrike" baseline="0" dirty="0">
                <a:latin typeface="ArialMT"/>
              </a:rPr>
              <a:t>.</a:t>
            </a:r>
            <a:br>
              <a:rPr lang="he-IL" sz="2400" b="1" i="0" u="none" strike="noStrike" baseline="0" dirty="0">
                <a:latin typeface="ArialMT"/>
              </a:rPr>
            </a:br>
            <a:r>
              <a:rPr lang="he-IL" sz="2400" b="1" i="0" u="none" strike="noStrike" baseline="0" dirty="0">
                <a:latin typeface="ArialMT"/>
              </a:rPr>
              <a:t>כאשר מזינים ערכים לטבלה ולא יודעים מהו הערך הרצוי עבור עמודה מסוימת או שהערך</a:t>
            </a:r>
            <a:br>
              <a:rPr lang="he-IL" sz="2400" b="1" i="0" u="none" strike="noStrike" baseline="0" dirty="0">
                <a:latin typeface="ArialMT"/>
              </a:rPr>
            </a:br>
            <a:r>
              <a:rPr lang="he-IL" sz="2400" b="1" i="0" u="none" strike="noStrike" baseline="0" dirty="0">
                <a:latin typeface="ArialMT"/>
              </a:rPr>
              <a:t>עדיין לא קיים , אפשר להזין לעמודה </a:t>
            </a:r>
            <a:r>
              <a:rPr lang="en-US" sz="2400" b="1" i="0" u="none" strike="noStrike" baseline="0" dirty="0">
                <a:latin typeface="ArialMT"/>
              </a:rPr>
              <a:t>NULL</a:t>
            </a:r>
            <a:br>
              <a:rPr lang="en-US" sz="2400" b="1" i="0" u="none" strike="noStrike" baseline="0" dirty="0">
                <a:latin typeface="ArialMT"/>
              </a:rPr>
            </a:br>
            <a:br>
              <a:rPr lang="he-IL" sz="2400" b="1" i="0" u="none" strike="noStrike" baseline="0" dirty="0">
                <a:latin typeface="ArialMT"/>
              </a:rPr>
            </a:br>
            <a:endParaRPr lang="he-I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b="1" i="0" u="none" strike="noStrike" baseline="0" dirty="0">
                <a:latin typeface="ArialMT"/>
              </a:rPr>
              <a:t>כיוון שערך </a:t>
            </a:r>
            <a:r>
              <a:rPr lang="en-US" sz="1800" b="1" i="0" u="none" strike="noStrike" baseline="0" dirty="0">
                <a:latin typeface="ArialMT"/>
              </a:rPr>
              <a:t>Null </a:t>
            </a:r>
            <a:r>
              <a:rPr lang="he-IL" sz="1800" b="1" i="0" u="none" strike="noStrike" baseline="0" dirty="0">
                <a:latin typeface="ArialMT"/>
              </a:rPr>
              <a:t>הוא לא תמיד רצוי ניתן להוסיף ערך ברירת מחדל עבור עמודה </a:t>
            </a:r>
            <a:r>
              <a:rPr lang="he-IL" sz="1800" b="1" i="0" u="none" strike="noStrike" baseline="0" dirty="0" err="1">
                <a:latin typeface="ArialMT"/>
              </a:rPr>
              <a:t>מסויימת</a:t>
            </a: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457DC3-B6EE-434D-97E9-9F81C60D5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09607"/>
            <a:ext cx="9539161" cy="16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52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51"/>
            <a:ext cx="10515600" cy="1240721"/>
          </a:xfrm>
        </p:spPr>
        <p:txBody>
          <a:bodyPr>
            <a:normAutofit fontScale="90000"/>
          </a:bodyPr>
          <a:lstStyle/>
          <a:p>
            <a:pPr marL="0" indent="0" algn="r" rtl="1">
              <a:buNone/>
            </a:pPr>
            <a:r>
              <a:rPr lang="he-IL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>
                <a:highlight>
                  <a:srgbClr val="FFFF00"/>
                </a:highlight>
              </a:rPr>
              <a:t>- </a:t>
            </a:r>
            <a:r>
              <a:rPr lang="en-US" sz="3200" b="1" dirty="0">
                <a:highlight>
                  <a:srgbClr val="FFFF00"/>
                </a:highlight>
              </a:rPr>
              <a:t>Update</a:t>
            </a:r>
            <a:r>
              <a:rPr lang="he-IL" sz="2400" b="1" i="0" u="none" strike="noStrike" baseline="0" dirty="0">
                <a:highlight>
                  <a:srgbClr val="FFFF00"/>
                </a:highlight>
                <a:latin typeface="ArialMT"/>
              </a:rPr>
              <a:t>שינוי של רשומה בטבלה</a:t>
            </a:r>
            <a:r>
              <a:rPr lang="he-IL" sz="2400" b="1" i="0" u="none" strike="noStrike" baseline="0" dirty="0">
                <a:latin typeface="ArialMT"/>
              </a:rPr>
              <a:t>.</a:t>
            </a:r>
            <a:br>
              <a:rPr lang="he-IL" sz="2400" b="1" i="0" u="none" strike="noStrike" baseline="0" dirty="0">
                <a:latin typeface="ArialMT"/>
              </a:rPr>
            </a:br>
            <a:r>
              <a:rPr lang="he-IL" sz="2400" b="1" i="0" u="none" strike="noStrike" baseline="0" dirty="0">
                <a:latin typeface="ArialMT"/>
              </a:rPr>
              <a:t>פקודה זו מאפשרת עדכון של ערכים של רשומה בודדת או עדכון של מספר רשומות</a:t>
            </a:r>
            <a:br>
              <a:rPr lang="he-IL" sz="2400" b="1" i="0" u="none" strike="noStrike" baseline="0" dirty="0">
                <a:latin typeface="ArialMT"/>
              </a:rPr>
            </a:br>
            <a:r>
              <a:rPr lang="he-IL" sz="2400" b="1" i="0" u="none" strike="noStrike" baseline="0" dirty="0">
                <a:latin typeface="ArialMT"/>
              </a:rPr>
              <a:t>המקיימות תנאי לוגי כלשהו</a:t>
            </a:r>
            <a:br>
              <a:rPr lang="he-IL" sz="2400" b="1" i="0" u="none" strike="noStrike" baseline="0" dirty="0">
                <a:latin typeface="ArialMT"/>
              </a:rPr>
            </a:br>
            <a:endParaRPr lang="he-I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b="1" dirty="0">
                <a:latin typeface="ArialMT"/>
              </a:rPr>
              <a:t>שימו לב לא ניתן לחזור מהפקודה ולכן חייבים להשתמש בה בתבונה</a:t>
            </a: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772FE8-846E-4B67-83FA-3A8A8ED4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01" y="2193156"/>
            <a:ext cx="6972749" cy="38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24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51"/>
            <a:ext cx="10515600" cy="1240721"/>
          </a:xfrm>
        </p:spPr>
        <p:txBody>
          <a:bodyPr>
            <a:normAutofit fontScale="90000"/>
          </a:bodyPr>
          <a:lstStyle/>
          <a:p>
            <a:pPr marL="0" indent="0" algn="r" rtl="1">
              <a:buNone/>
            </a:pPr>
            <a:r>
              <a:rPr lang="he-IL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>
                <a:highlight>
                  <a:srgbClr val="FFFF00"/>
                </a:highlight>
              </a:rPr>
              <a:t>- </a:t>
            </a:r>
            <a:r>
              <a:rPr lang="en-US" sz="3200" b="1" dirty="0">
                <a:highlight>
                  <a:srgbClr val="FFFF00"/>
                </a:highlight>
              </a:rPr>
              <a:t>Delete</a:t>
            </a:r>
            <a:r>
              <a:rPr lang="he-IL" sz="2400" b="1" i="0" u="none" strike="noStrike" baseline="0" dirty="0">
                <a:highlight>
                  <a:srgbClr val="FFFF00"/>
                </a:highlight>
                <a:latin typeface="ArialMT"/>
              </a:rPr>
              <a:t>מחיקת רשומה</a:t>
            </a:r>
            <a:r>
              <a:rPr lang="he-IL" sz="2400" b="1" i="0" u="none" strike="noStrike" baseline="0" dirty="0">
                <a:latin typeface="ArialMT"/>
              </a:rPr>
              <a:t>.</a:t>
            </a:r>
            <a:br>
              <a:rPr lang="he-IL" sz="2400" b="1" i="0" u="none" strike="noStrike" baseline="0" dirty="0">
                <a:latin typeface="ArialMT"/>
              </a:rPr>
            </a:br>
            <a:r>
              <a:rPr lang="he-IL" sz="2400" b="1" i="0" u="none" strike="noStrike" baseline="0" dirty="0">
                <a:latin typeface="ArialMT"/>
              </a:rPr>
              <a:t>הפקודה </a:t>
            </a:r>
            <a:r>
              <a:rPr lang="en-US" sz="2400" b="1" i="0" u="none" strike="noStrike" baseline="0" dirty="0">
                <a:latin typeface="ArialMT"/>
              </a:rPr>
              <a:t>Delete </a:t>
            </a:r>
            <a:r>
              <a:rPr lang="he-IL" sz="2400" b="1" i="0" u="none" strike="noStrike" baseline="0" dirty="0">
                <a:latin typeface="ArialMT"/>
              </a:rPr>
              <a:t> מוחקת רשומות מבסיס הנתונים .</a:t>
            </a:r>
            <a:br>
              <a:rPr lang="he-IL" sz="2400" b="1" i="0" u="none" strike="noStrike" baseline="0" dirty="0">
                <a:latin typeface="ArialMT"/>
              </a:rPr>
            </a:br>
            <a:r>
              <a:rPr lang="he-IL" sz="2400" b="1" i="0" u="none" strike="noStrike" baseline="0" dirty="0">
                <a:latin typeface="ArialMT"/>
              </a:rPr>
              <a:t>נהוג לצרף תנאי במשפט </a:t>
            </a:r>
            <a:r>
              <a:rPr lang="en-US" sz="2400" b="1" i="0" u="none" strike="noStrike" baseline="0" dirty="0">
                <a:latin typeface="ArialMT"/>
              </a:rPr>
              <a:t>Where </a:t>
            </a:r>
            <a:r>
              <a:rPr lang="he-IL" sz="2400" b="1" i="0" u="none" strike="noStrike" baseline="0" dirty="0">
                <a:latin typeface="ArialMT"/>
              </a:rPr>
              <a:t> שכן אחרת כל הרשומות בטבלה נמחקות</a:t>
            </a:r>
            <a:br>
              <a:rPr lang="he-IL" sz="2400" b="1" i="0" u="none" strike="noStrike" baseline="0" dirty="0">
                <a:latin typeface="ArialMT"/>
              </a:rPr>
            </a:br>
            <a:endParaRPr lang="he-I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1800" b="1" dirty="0">
                <a:latin typeface="ArialMT"/>
              </a:rPr>
              <a:t>שימו לב לא ניתן לחזור מהפקודה ולכן חייבים להשתמש בה בתבונה</a:t>
            </a: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DE43E-C25F-48CD-87DA-1FFD7DEE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4275"/>
            <a:ext cx="10738466" cy="328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95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51"/>
            <a:ext cx="10515600" cy="1240721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400" b="1" dirty="0">
                <a:highlight>
                  <a:srgbClr val="FFFF00"/>
                </a:highlight>
              </a:rPr>
              <a:t>תרגול</a:t>
            </a:r>
            <a:br>
              <a:rPr lang="he-IL" sz="2400" b="1" i="0" u="none" strike="noStrike" baseline="0" dirty="0">
                <a:latin typeface="ArialMT"/>
              </a:rPr>
            </a:br>
            <a:br>
              <a:rPr lang="he-IL" sz="2400" b="1" i="0" u="none" strike="noStrike" baseline="0" dirty="0">
                <a:latin typeface="ArialMT"/>
              </a:rPr>
            </a:br>
            <a:endParaRPr lang="he-IL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6995"/>
            <a:ext cx="10515600" cy="437996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DB17F4-1774-4FBB-9C15-C5DC64E0A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860" y="634530"/>
            <a:ext cx="4886739" cy="55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90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D643-5062-49E7-9B33-0A24A2E3A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endParaRPr lang="he-IL" sz="1800" b="1" i="0" u="none" strike="noStrike" baseline="0" dirty="0">
              <a:latin typeface="ArialM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3720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318-C76E-4A76-B0D4-6127F014C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773"/>
            <a:ext cx="10515600" cy="1325563"/>
          </a:xfrm>
        </p:spPr>
        <p:txBody>
          <a:bodyPr/>
          <a:lstStyle/>
          <a:p>
            <a:r>
              <a:rPr lang="en-US" dirty="0"/>
              <a:t> Select structure</a:t>
            </a:r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3C24D-BEA6-474F-A840-896AD0E0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pic>
        <p:nvPicPr>
          <p:cNvPr id="1026" name="Picture 2" descr="basic sql select statement">
            <a:extLst>
              <a:ext uri="{FF2B5EF4-FFF2-40B4-BE49-F238E27FC236}">
                <a16:creationId xmlns:a16="http://schemas.microsoft.com/office/drawing/2014/main" id="{0B0BA976-2DB6-4F7D-ADB2-C6779F3E5F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90" y="1565631"/>
            <a:ext cx="10738310" cy="418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98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4732-D22A-4399-BB74-BDB765B35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387" y="785973"/>
            <a:ext cx="9144000" cy="155750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 Language</a:t>
            </a:r>
            <a:endParaRPr lang="he-IL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EC8F0-B1F7-41C2-B373-C2F68B6F1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36958"/>
            <a:ext cx="9144000" cy="3035069"/>
          </a:xfrm>
        </p:spPr>
        <p:txBody>
          <a:bodyPr>
            <a:normAutofit/>
          </a:bodyPr>
          <a:lstStyle/>
          <a:p>
            <a:pPr algn="r"/>
            <a:r>
              <a:rPr lang="he-IL" sz="1800" b="1" dirty="0">
                <a:effectLst/>
                <a:ea typeface="Calibri" panose="020F0502020204030204" pitchFamily="34" charset="0"/>
                <a:cs typeface="Gisha" panose="020B0502040204020203" pitchFamily="34" charset="-79"/>
              </a:rPr>
              <a:t>שפת מחשב לטיפול ועיבוד מידע בבסיסי נתונים, השפה מאפשרת שליפת נתונים ועדכונם</a:t>
            </a:r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SQL comprise of  4 main sub languages:</a:t>
            </a: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DRL-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Retrieval Language</a:t>
            </a:r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DML-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Manipulation Language</a:t>
            </a:r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DDL -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Definition Language</a:t>
            </a:r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DCL -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Control Language</a:t>
            </a:r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CF56A-133E-4105-9681-5849C2EA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427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4732-D22A-4399-BB74-BDB765B35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387" y="785973"/>
            <a:ext cx="9144000" cy="1032553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 Language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he-IL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EC8F0-B1F7-41C2-B373-C2F68B6F1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95928"/>
            <a:ext cx="9144000" cy="3976099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this course we  will learn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DRL and DML only </a:t>
            </a: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We will cover:</a:t>
            </a: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Basic query’s</a:t>
            </a: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Filter query’s</a:t>
            </a: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Conditional query’s</a:t>
            </a: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Arithmetic operators</a:t>
            </a: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Operator and Concatenation</a:t>
            </a: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AND &amp; OR Operators</a:t>
            </a: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And more..</a:t>
            </a: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CF56A-133E-4105-9681-5849C2EA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265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4732-D22A-4399-BB74-BDB765B35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8387" y="785973"/>
            <a:ext cx="9144000" cy="1032553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SETUP</a:t>
            </a:r>
            <a:endParaRPr lang="he-IL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EC8F0-B1F7-41C2-B373-C2F68B6F1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95928"/>
            <a:ext cx="9144000" cy="397609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Install MSSQL 2019 server on your computer</a:t>
            </a: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Use this link to DL and install the server :</a:t>
            </a: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  <a:hlinkClick r:id="rId2"/>
              </a:rPr>
              <a:t>Install MSSQL express server</a:t>
            </a:r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After the install ends and you can see the server on your computer, install </a:t>
            </a:r>
            <a:r>
              <a:rPr lang="en-US" b="1" dirty="0" err="1">
                <a:solidFill>
                  <a:srgbClr val="202122"/>
                </a:solidFill>
                <a:latin typeface="Arial" panose="020B0604020202020204" pitchFamily="34" charset="0"/>
              </a:rPr>
              <a:t>northwind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 example DB.</a:t>
            </a: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algn="l"/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CF56A-133E-4105-9681-5849C2EA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FBC5486-EE21-42C1-901B-DF649CF2CF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757574"/>
              </p:ext>
            </p:extLst>
          </p:nvPr>
        </p:nvGraphicFramePr>
        <p:xfrm>
          <a:off x="9151884" y="4132779"/>
          <a:ext cx="15938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אובייקט מעטפת של כורך האובייקטים" showAsIcon="1" r:id="rId3" imgW="1593360" imgH="481320" progId="Package">
                  <p:embed/>
                </p:oleObj>
              </mc:Choice>
              <mc:Fallback>
                <p:oleObj name="אובייקט מעטפת של כורך האובייקטים" showAsIcon="1" r:id="rId3" imgW="159336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51884" y="4132779"/>
                        <a:ext cx="1593850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27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33B72-FA2E-426D-A647-D207AC89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view of SQL Management system</a:t>
            </a:r>
            <a:endParaRPr lang="he-I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FFEDEF-1255-4363-B37E-59B68DFDA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462" y="1617555"/>
            <a:ext cx="10097814" cy="4811929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AC892-4C4B-430D-B962-24619616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avidary@gmail.com  2002 (c)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9465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6634</TotalTime>
  <Words>2477</Words>
  <Application>Microsoft Office PowerPoint</Application>
  <PresentationFormat>Widescreen</PresentationFormat>
  <Paragraphs>305</Paragraphs>
  <Slides>55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-apple-system</vt:lpstr>
      <vt:lpstr>Arial</vt:lpstr>
      <vt:lpstr>Arial-BoldMT</vt:lpstr>
      <vt:lpstr>ArialMT</vt:lpstr>
      <vt:lpstr>Calibri</vt:lpstr>
      <vt:lpstr>Calibri Light</vt:lpstr>
      <vt:lpstr>Consolas</vt:lpstr>
      <vt:lpstr>Gisha</vt:lpstr>
      <vt:lpstr>Symbol</vt:lpstr>
      <vt:lpstr>Office Theme</vt:lpstr>
      <vt:lpstr>אובייקט מעטפת של כורך האובייקטים</vt:lpstr>
      <vt:lpstr>Introduction to SQL   For QA engineers </vt:lpstr>
      <vt:lpstr>מהו בסיס נתונים</vt:lpstr>
      <vt:lpstr>מהו בסיס נתונים - המשך</vt:lpstr>
      <vt:lpstr>בסיסי נתונים נפוצים</vt:lpstr>
      <vt:lpstr>הקורס יתמקד במודל הטבלאי (יחסי\רלציוני)</vt:lpstr>
      <vt:lpstr>SQL Language</vt:lpstr>
      <vt:lpstr>SQL Language(cont)</vt:lpstr>
      <vt:lpstr>SETUP</vt:lpstr>
      <vt:lpstr>Over view of SQL Management system</vt:lpstr>
      <vt:lpstr> Basic Select structure</vt:lpstr>
      <vt:lpstr>שאילתה המציגה מספר עמודות</vt:lpstr>
      <vt:lpstr>סוגי נתונים - מספרים</vt:lpstr>
      <vt:lpstr>סוגי נתונים - מחרוזות</vt:lpstr>
      <vt:lpstr>סוגי נתונים – חיפוש מספר ערכים</vt:lpstr>
      <vt:lpstr>Alias מתן שמות חלופים לעמודה  -</vt:lpstr>
      <vt:lpstr>שרשור שדות –  שרשור פירושו הצגת שילוב שדות כשדה אחד בפלט . כשם שניתן לשרשר שדות , אפשר לשרשר גם טקסט חופשי</vt:lpstr>
      <vt:lpstr>שימוש בפעולות מתמטיות ניתן לשלב פעולות חשבוניות כגון : חיבור ,חיסור ,כפל ,חילוק ועוד. בביצוע פעולות מתמטיות יתקבל שדה ללא כותרת, לכן מומלץ לתת Alias</vt:lpstr>
      <vt:lpstr>כפילות של רשומות בטבלה -  בכדי למנוע חזרה של רשומות זהות בטבלה יש להשתמש ב   DISTINCT הפרמטרDISTINCT  משמש לצורך הצגה של ערכים ייחודיים בלבד . </vt:lpstr>
      <vt:lpstr>סינון השאילתה – התניות  where  סינון ,פילטר על משפט ה – select . לאחר המילה Where  יופיע תנאי אחד או מספר תנאים אשר יגבילו את הרשומות החוזרות.</vt:lpstr>
      <vt:lpstr>התניות דוגמא</vt:lpstr>
      <vt:lpstr>התניות – דוגמא נוספת</vt:lpstr>
      <vt:lpstr>Between - אופרטורים מורכבים</vt:lpstr>
      <vt:lpstr>In/Not in - אופרטורים מורכבים</vt:lpstr>
      <vt:lpstr>Like - אופרטורים מורכבים  </vt:lpstr>
      <vt:lpstr>Is Null - אופרטורים מורכבים  </vt:lpstr>
      <vt:lpstr>Logical operators- אופרטורים מורכבים  </vt:lpstr>
      <vt:lpstr>Logical operators- אופרטורים מורכבים  </vt:lpstr>
      <vt:lpstr>Group by - חלוקה לקבוצות</vt:lpstr>
      <vt:lpstr>Having– תנאים על קבוצות </vt:lpstr>
      <vt:lpstr>Order by– מיון רשומות </vt:lpstr>
      <vt:lpstr>Order by– מיון רשומות </vt:lpstr>
      <vt:lpstr>Select top– מיון רשומות </vt:lpstr>
      <vt:lpstr>שאילתות מקוננות - </vt:lpstr>
      <vt:lpstr>עבודה עצמית</vt:lpstr>
      <vt:lpstr>פונקציות סקלאריות – הרחבת ידע</vt:lpstr>
      <vt:lpstr>Group Functions </vt:lpstr>
      <vt:lpstr> - מבנה השאילתהJoin</vt:lpstr>
      <vt:lpstr> - שילוב נתונים ממספר טבלאותJoin</vt:lpstr>
      <vt:lpstr> - מבנה השאילתהJoin</vt:lpstr>
      <vt:lpstr> Understand JOIN types </vt:lpstr>
      <vt:lpstr> - מבנה השאילתהJoin</vt:lpstr>
      <vt:lpstr>עבודה עצמית</vt:lpstr>
      <vt:lpstr>סדר הרצת השאילתה </vt:lpstr>
      <vt:lpstr>DML - Data Manipulation Language</vt:lpstr>
      <vt:lpstr> - Insert מוסיפה שורה חדשה לבסיס הנתונים , הפקודה מכילה את שם הטבלה אליה יש להוסיף את השורה החדשה ואת הערכים שעל השורה החדשה להכיל</vt:lpstr>
      <vt:lpstr> דרך נוספת המאפשרת לא להכניס את כל נתוני הטבלה , או לא לפי סדר הופעתם הינה ע"י ציון שמות העמודות ע"פ המבנה הבא:-</vt:lpstr>
      <vt:lpstr> - Insertהוספת רשומות מטבלה אחרת . ניתן לבצע הוספה של רשומות מטבלה אחת לטבלה שניה על ידי שימוש בשאילתה. </vt:lpstr>
      <vt:lpstr> - Insertהוספת רשומות מטבלה אחרת . ניתן לבצע הוספה של רשומות מטבלה אחת לטבלה שניה על ידי שימוש בשאילתה. </vt:lpstr>
      <vt:lpstr> - Insertהוספת רשומות מטבלה אחרת . ניתן לבצע הוספה של רשומות מטבלה אחת לטבלה שניה על ידי שימוש בשאילתה. </vt:lpstr>
      <vt:lpstr> הכנסת ערכי  Null ו- Defult. כאשר מזינים ערכים לטבלה ולא יודעים מהו הערך הרצוי עבור עמודה מסוימת או שהערך עדיין לא קיים , אפשר להזין לעמודה NULL  </vt:lpstr>
      <vt:lpstr> - Updateשינוי של רשומה בטבלה. פקודה זו מאפשרת עדכון של ערכים של רשומה בודדת או עדכון של מספר רשומות המקיימות תנאי לוגי כלשהו </vt:lpstr>
      <vt:lpstr> - Deleteמחיקת רשומה. הפקודה Delete  מוחקת רשומות מבסיס הנתונים . נהוג לצרף תנאי במשפט Where  שכן אחרת כל הרשומות בטבלה נמחקות </vt:lpstr>
      <vt:lpstr>תרגול  </vt:lpstr>
      <vt:lpstr>PowerPoint Presentation</vt:lpstr>
      <vt:lpstr> Select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SQL   For QA engineers</dc:title>
  <dc:creator>97254</dc:creator>
  <cp:lastModifiedBy>97254</cp:lastModifiedBy>
  <cp:revision>64</cp:revision>
  <dcterms:created xsi:type="dcterms:W3CDTF">2021-01-30T11:37:22Z</dcterms:created>
  <dcterms:modified xsi:type="dcterms:W3CDTF">2021-02-11T17:37:55Z</dcterms:modified>
</cp:coreProperties>
</file>